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0" r:id="rId1"/>
  </p:sldMasterIdLst>
  <p:notesMasterIdLst>
    <p:notesMasterId r:id="rId31"/>
  </p:notesMasterIdLst>
  <p:sldIdLst>
    <p:sldId id="283" r:id="rId2"/>
    <p:sldId id="295" r:id="rId3"/>
    <p:sldId id="274" r:id="rId4"/>
    <p:sldId id="259" r:id="rId5"/>
    <p:sldId id="260" r:id="rId6"/>
    <p:sldId id="261" r:id="rId7"/>
    <p:sldId id="263" r:id="rId8"/>
    <p:sldId id="280" r:id="rId9"/>
    <p:sldId id="262" r:id="rId10"/>
    <p:sldId id="296" r:id="rId11"/>
    <p:sldId id="290" r:id="rId12"/>
    <p:sldId id="291" r:id="rId13"/>
    <p:sldId id="292" r:id="rId14"/>
    <p:sldId id="293" r:id="rId15"/>
    <p:sldId id="294" r:id="rId16"/>
    <p:sldId id="286" r:id="rId17"/>
    <p:sldId id="308" r:id="rId18"/>
    <p:sldId id="297" r:id="rId19"/>
    <p:sldId id="288" r:id="rId20"/>
    <p:sldId id="299" r:id="rId21"/>
    <p:sldId id="301" r:id="rId22"/>
    <p:sldId id="302" r:id="rId23"/>
    <p:sldId id="303" r:id="rId24"/>
    <p:sldId id="305" r:id="rId25"/>
    <p:sldId id="304" r:id="rId26"/>
    <p:sldId id="306" r:id="rId27"/>
    <p:sldId id="307" r:id="rId28"/>
    <p:sldId id="289" r:id="rId29"/>
    <p:sldId id="298"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034D7006-B65F-4AF9-BAE7-71CA9224F61E}">
          <p14:sldIdLst>
            <p14:sldId id="283"/>
          </p14:sldIdLst>
        </p14:section>
        <p14:section name="Des questions" id="{FE51CF70-D8AC-440E-BF97-EA1190797208}">
          <p14:sldIdLst>
            <p14:sldId id="295"/>
            <p14:sldId id="274"/>
            <p14:sldId id="259"/>
            <p14:sldId id="260"/>
            <p14:sldId id="261"/>
            <p14:sldId id="263"/>
            <p14:sldId id="280"/>
            <p14:sldId id="262"/>
            <p14:sldId id="296"/>
            <p14:sldId id="290"/>
            <p14:sldId id="291"/>
            <p14:sldId id="292"/>
            <p14:sldId id="293"/>
            <p14:sldId id="294"/>
            <p14:sldId id="286"/>
            <p14:sldId id="308"/>
            <p14:sldId id="297"/>
            <p14:sldId id="288"/>
            <p14:sldId id="299"/>
            <p14:sldId id="301"/>
            <p14:sldId id="302"/>
            <p14:sldId id="303"/>
            <p14:sldId id="305"/>
            <p14:sldId id="304"/>
            <p14:sldId id="306"/>
            <p14:sldId id="307"/>
            <p14:sldId id="289"/>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01" autoAdjust="0"/>
  </p:normalViewPr>
  <p:slideViewPr>
    <p:cSldViewPr>
      <p:cViewPr varScale="1">
        <p:scale>
          <a:sx n="76" d="100"/>
          <a:sy n="76" d="100"/>
        </p:scale>
        <p:origin x="164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452BE0-B5D6-43F8-9497-3920672C4B1E}" type="datetimeFigureOut">
              <a:rPr lang="fr-FR" smtClean="0"/>
              <a:t>31/01/2024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73D96-ED39-4CF6-897B-BB4DD3FE6189}" type="slidenum">
              <a:rPr lang="fr-FR" smtClean="0"/>
              <a:t>‹N°›</a:t>
            </a:fld>
            <a:endParaRPr lang="fr-FR"/>
          </a:p>
        </p:txBody>
      </p:sp>
    </p:spTree>
    <p:extLst>
      <p:ext uri="{BB962C8B-B14F-4D97-AF65-F5344CB8AC3E}">
        <p14:creationId xmlns:p14="http://schemas.microsoft.com/office/powerpoint/2010/main" val="792625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L’équiprobabilité</a:t>
            </a:r>
            <a:r>
              <a:rPr lang="fr-FR" baseline="0" dirty="0" smtClean="0"/>
              <a:t> des sexes pour chaque enfant est supposée. De même que l’indépendance des épreuves.</a:t>
            </a:r>
          </a:p>
          <a:p>
            <a:r>
              <a:rPr lang="fr-FR" dirty="0" smtClean="0"/>
              <a:t>Arbre ou tableau de dénombrement </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3</a:t>
            </a:fld>
            <a:endParaRPr lang="fr-FR"/>
          </a:p>
        </p:txBody>
      </p:sp>
    </p:spTree>
    <p:extLst>
      <p:ext uri="{BB962C8B-B14F-4D97-AF65-F5344CB8AC3E}">
        <p14:creationId xmlns:p14="http://schemas.microsoft.com/office/powerpoint/2010/main" val="24591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La discussion s’engage et chacun essaie de </a:t>
            </a:r>
            <a:r>
              <a:rPr lang="fr-FR" sz="1200" b="1" kern="1200" dirty="0" smtClean="0">
                <a:solidFill>
                  <a:schemeClr val="tx1"/>
                </a:solidFill>
                <a:effectLst/>
                <a:latin typeface="+mn-lt"/>
                <a:ea typeface="+mn-ea"/>
                <a:cs typeface="+mn-cs"/>
              </a:rPr>
              <a:t>convaincre</a:t>
            </a:r>
            <a:r>
              <a:rPr lang="fr-FR" sz="1200" kern="1200" dirty="0" smtClean="0">
                <a:solidFill>
                  <a:schemeClr val="tx1"/>
                </a:solidFill>
                <a:effectLst/>
                <a:latin typeface="+mn-lt"/>
                <a:ea typeface="+mn-ea"/>
                <a:cs typeface="+mn-cs"/>
              </a:rPr>
              <a:t> ses voisins en développant son argumentation. Nous pensons, suivant </a:t>
            </a:r>
            <a:r>
              <a:rPr lang="fr-FR" sz="1200" kern="1200" dirty="0" err="1" smtClean="0">
                <a:solidFill>
                  <a:schemeClr val="tx1"/>
                </a:solidFill>
                <a:effectLst/>
                <a:latin typeface="+mn-lt"/>
                <a:ea typeface="+mn-ea"/>
                <a:cs typeface="+mn-cs"/>
              </a:rPr>
              <a:t>Mazur</a:t>
            </a:r>
            <a:r>
              <a:rPr lang="fr-FR" sz="1200" kern="1200" dirty="0" smtClean="0">
                <a:solidFill>
                  <a:schemeClr val="tx1"/>
                </a:solidFill>
                <a:effectLst/>
                <a:latin typeface="+mn-lt"/>
                <a:ea typeface="+mn-ea"/>
                <a:cs typeface="+mn-cs"/>
              </a:rPr>
              <a:t> (1997) ou Kay &amp; </a:t>
            </a:r>
            <a:r>
              <a:rPr lang="fr-FR" sz="1200" kern="1200" dirty="0" err="1" smtClean="0">
                <a:solidFill>
                  <a:schemeClr val="tx1"/>
                </a:solidFill>
                <a:effectLst/>
                <a:latin typeface="+mn-lt"/>
                <a:ea typeface="+mn-ea"/>
                <a:cs typeface="+mn-cs"/>
              </a:rPr>
              <a:t>LeSage</a:t>
            </a:r>
            <a:r>
              <a:rPr lang="fr-FR" sz="1200" kern="1200" dirty="0" smtClean="0">
                <a:solidFill>
                  <a:schemeClr val="tx1"/>
                </a:solidFill>
                <a:effectLst/>
                <a:latin typeface="+mn-lt"/>
                <a:ea typeface="+mn-ea"/>
                <a:cs typeface="+mn-cs"/>
              </a:rPr>
              <a:t> (2009), que ces interactions entre pairs favorisent, lorsque dans le groupe la réponse correcte émerge et s’impose, la </a:t>
            </a:r>
            <a:r>
              <a:rPr lang="fr-FR" sz="1200" b="1" kern="1200" dirty="0" smtClean="0">
                <a:solidFill>
                  <a:schemeClr val="tx1"/>
                </a:solidFill>
                <a:effectLst/>
                <a:latin typeface="+mn-lt"/>
                <a:ea typeface="+mn-ea"/>
                <a:cs typeface="+mn-cs"/>
              </a:rPr>
              <a:t>construction d’apprentissages</a:t>
            </a:r>
            <a:r>
              <a:rPr lang="fr-FR" sz="1200" kern="1200" dirty="0" smtClean="0">
                <a:solidFill>
                  <a:schemeClr val="tx1"/>
                </a:solidFill>
                <a:effectLst/>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13</a:t>
            </a:fld>
            <a:endParaRPr lang="fr-FR"/>
          </a:p>
        </p:txBody>
      </p:sp>
    </p:spTree>
    <p:extLst>
      <p:ext uri="{BB962C8B-B14F-4D97-AF65-F5344CB8AC3E}">
        <p14:creationId xmlns:p14="http://schemas.microsoft.com/office/powerpoint/2010/main" val="1609849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On  observe  que  les  votes  se  sont  généralement  reportés  vers  la  bonne  réponse</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14</a:t>
            </a:fld>
            <a:endParaRPr lang="fr-FR"/>
          </a:p>
        </p:txBody>
      </p:sp>
    </p:spTree>
    <p:extLst>
      <p:ext uri="{BB962C8B-B14F-4D97-AF65-F5344CB8AC3E}">
        <p14:creationId xmlns:p14="http://schemas.microsoft.com/office/powerpoint/2010/main" val="3193508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15</a:t>
            </a:fld>
            <a:endParaRPr lang="fr-FR"/>
          </a:p>
        </p:txBody>
      </p:sp>
    </p:spTree>
    <p:extLst>
      <p:ext uri="{BB962C8B-B14F-4D97-AF65-F5344CB8AC3E}">
        <p14:creationId xmlns:p14="http://schemas.microsoft.com/office/powerpoint/2010/main" val="1857214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Outre la variété des dispositifs</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16</a:t>
            </a:fld>
            <a:endParaRPr lang="fr-FR"/>
          </a:p>
        </p:txBody>
      </p:sp>
    </p:spTree>
    <p:extLst>
      <p:ext uri="{BB962C8B-B14F-4D97-AF65-F5344CB8AC3E}">
        <p14:creationId xmlns:p14="http://schemas.microsoft.com/office/powerpoint/2010/main" val="2427664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Outre la variété des dispositifs</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17</a:t>
            </a:fld>
            <a:endParaRPr lang="fr-FR"/>
          </a:p>
        </p:txBody>
      </p:sp>
    </p:spTree>
    <p:extLst>
      <p:ext uri="{BB962C8B-B14F-4D97-AF65-F5344CB8AC3E}">
        <p14:creationId xmlns:p14="http://schemas.microsoft.com/office/powerpoint/2010/main" val="3098044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err="1" smtClean="0">
                <a:solidFill>
                  <a:schemeClr val="tx1"/>
                </a:solidFill>
                <a:effectLst/>
                <a:latin typeface="+mn-lt"/>
                <a:ea typeface="+mn-ea"/>
                <a:cs typeface="+mn-cs"/>
              </a:rPr>
              <a:t>Crouch</a:t>
            </a:r>
            <a:r>
              <a:rPr lang="fr-FR" sz="1200" kern="1200" dirty="0" smtClean="0">
                <a:solidFill>
                  <a:schemeClr val="tx1"/>
                </a:solidFill>
                <a:effectLst/>
                <a:latin typeface="+mn-lt"/>
                <a:ea typeface="+mn-ea"/>
                <a:cs typeface="+mn-cs"/>
              </a:rPr>
              <a:t> &amp; </a:t>
            </a:r>
            <a:r>
              <a:rPr lang="fr-FR" sz="1200" kern="1200" dirty="0" err="1" smtClean="0">
                <a:solidFill>
                  <a:schemeClr val="tx1"/>
                </a:solidFill>
                <a:effectLst/>
                <a:latin typeface="+mn-lt"/>
                <a:ea typeface="+mn-ea"/>
                <a:cs typeface="+mn-cs"/>
              </a:rPr>
              <a:t>Mazur</a:t>
            </a:r>
            <a:r>
              <a:rPr lang="fr-FR" sz="1200" kern="1200" dirty="0" smtClean="0">
                <a:solidFill>
                  <a:schemeClr val="tx1"/>
                </a:solidFill>
                <a:effectLst/>
                <a:latin typeface="+mn-lt"/>
                <a:ea typeface="+mn-ea"/>
                <a:cs typeface="+mn-cs"/>
              </a:rPr>
              <a:t> (2001) précisent que les réponses erronées doivent être plausibles et lorsque cela est possible basées sur des conceptions erronées des étudiants : « incorrect </a:t>
            </a:r>
            <a:r>
              <a:rPr lang="fr-FR" sz="1200" kern="1200" dirty="0" err="1" smtClean="0">
                <a:solidFill>
                  <a:schemeClr val="tx1"/>
                </a:solidFill>
                <a:effectLst/>
                <a:latin typeface="+mn-lt"/>
                <a:ea typeface="+mn-ea"/>
                <a:cs typeface="+mn-cs"/>
              </a:rPr>
              <a:t>answer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choices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should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a:t>
            </a:r>
            <a:r>
              <a:rPr lang="fr-FR" sz="1200" kern="1200" dirty="0" smtClean="0">
                <a:solidFill>
                  <a:schemeClr val="tx1"/>
                </a:solidFill>
                <a:effectLst/>
                <a:latin typeface="+mn-lt"/>
                <a:ea typeface="+mn-ea"/>
                <a:cs typeface="+mn-cs"/>
              </a:rPr>
              <a:t> plausible, and, </a:t>
            </a:r>
            <a:r>
              <a:rPr lang="fr-FR" sz="1200" kern="1200" dirty="0" err="1" smtClean="0">
                <a:solidFill>
                  <a:schemeClr val="tx1"/>
                </a:solidFill>
                <a:effectLst/>
                <a:latin typeface="+mn-lt"/>
                <a:ea typeface="+mn-ea"/>
                <a:cs typeface="+mn-cs"/>
              </a:rPr>
              <a:t>when</a:t>
            </a:r>
            <a:r>
              <a:rPr lang="fr-FR" sz="1200" kern="1200" dirty="0" smtClean="0">
                <a:solidFill>
                  <a:schemeClr val="tx1"/>
                </a:solidFill>
                <a:effectLst/>
                <a:latin typeface="+mn-lt"/>
                <a:ea typeface="+mn-ea"/>
                <a:cs typeface="+mn-cs"/>
              </a:rPr>
              <a:t> possible, </a:t>
            </a:r>
            <a:r>
              <a:rPr lang="fr-FR" sz="1200" kern="1200" dirty="0" err="1" smtClean="0">
                <a:solidFill>
                  <a:schemeClr val="tx1"/>
                </a:solidFill>
                <a:effectLst/>
                <a:latin typeface="+mn-lt"/>
                <a:ea typeface="+mn-ea"/>
                <a:cs typeface="+mn-cs"/>
              </a:rPr>
              <a:t>based</a:t>
            </a:r>
            <a:r>
              <a:rPr lang="fr-FR" sz="1200" kern="1200" dirty="0" smtClean="0">
                <a:solidFill>
                  <a:schemeClr val="tx1"/>
                </a:solidFill>
                <a:effectLst/>
                <a:latin typeface="+mn-lt"/>
                <a:ea typeface="+mn-ea"/>
                <a:cs typeface="+mn-cs"/>
              </a:rPr>
              <a:t> on </a:t>
            </a:r>
            <a:r>
              <a:rPr lang="fr-FR" sz="1200" kern="1200" dirty="0" err="1" smtClean="0">
                <a:solidFill>
                  <a:schemeClr val="tx1"/>
                </a:solidFill>
                <a:effectLst/>
                <a:latin typeface="+mn-lt"/>
                <a:ea typeface="+mn-ea"/>
                <a:cs typeface="+mn-cs"/>
              </a:rPr>
              <a:t>typical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student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misunderstandings</a:t>
            </a:r>
            <a:r>
              <a:rPr lang="fr-FR" sz="1200" kern="1200" dirty="0" smtClean="0">
                <a:solidFill>
                  <a:schemeClr val="tx1"/>
                </a:solidFill>
                <a:effectLst/>
                <a:latin typeface="+mn-lt"/>
                <a:ea typeface="+mn-ea"/>
                <a:cs typeface="+mn-cs"/>
              </a:rPr>
              <a:t> » (p 974). Ils poursuivent en classant les questions suivant le pourcentage de bonnes réponses obtenu : si celui-ci se situe en deçà de 35 %, trop peu d’étudiants maîtrisent le concept en jeu et il est peu probable que la discussion soit fructueuse sans une intervention assez forte de l’enseignant ; si plus de 70 % d’étudiants répondent correctement alors il y a aussi peu de bénéfice à attendre de la discussion. C’est donc dans le cas d’un pourcentage de bonnes réponses compris entre 35 % et 70 % que l’intérêt de l’étape 3 est le plus manifeste.</a:t>
            </a:r>
            <a:endParaRPr lang="fr-FR" dirty="0" smtClean="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18</a:t>
            </a:fld>
            <a:endParaRPr lang="fr-FR"/>
          </a:p>
        </p:txBody>
      </p:sp>
    </p:spTree>
    <p:extLst>
      <p:ext uri="{BB962C8B-B14F-4D97-AF65-F5344CB8AC3E}">
        <p14:creationId xmlns:p14="http://schemas.microsoft.com/office/powerpoint/2010/main" val="1253304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Il</a:t>
            </a:r>
            <a:r>
              <a:rPr lang="fr-FR" baseline="0" dirty="0" smtClean="0"/>
              <a:t> n’est plus précisé d’emblée que l</a:t>
            </a:r>
            <a:r>
              <a:rPr lang="fr-FR" dirty="0" smtClean="0"/>
              <a:t>es quatre cartes contiennent</a:t>
            </a:r>
            <a:r>
              <a:rPr lang="fr-FR" baseline="0" dirty="0" smtClean="0"/>
              <a:t> une lettre sur une face et un nombre sur l’autre. </a:t>
            </a:r>
          </a:p>
          <a:p>
            <a:r>
              <a:rPr lang="fr-FR" baseline="0" dirty="0" smtClean="0"/>
              <a:t>3 cartes</a:t>
            </a:r>
          </a:p>
          <a:p>
            <a:r>
              <a:rPr lang="fr-FR" dirty="0" smtClean="0"/>
              <a:t>E pour vérifier que </a:t>
            </a:r>
            <a:r>
              <a:rPr lang="fr-FR" i="1" dirty="0" smtClean="0"/>
              <a:t>voyelle implique nombre pair.</a:t>
            </a:r>
          </a:p>
          <a:p>
            <a:r>
              <a:rPr lang="fr-FR" i="0" dirty="0" smtClean="0"/>
              <a:t>9 et G pour vérifier la</a:t>
            </a:r>
            <a:r>
              <a:rPr lang="fr-FR" i="0" baseline="0" dirty="0" smtClean="0"/>
              <a:t> contraposée </a:t>
            </a:r>
            <a:r>
              <a:rPr lang="fr-FR" i="1" dirty="0" smtClean="0"/>
              <a:t>non nombre pair implique</a:t>
            </a:r>
            <a:r>
              <a:rPr lang="fr-FR" i="0" dirty="0" smtClean="0"/>
              <a:t> </a:t>
            </a:r>
            <a:r>
              <a:rPr lang="fr-FR" i="1" dirty="0" smtClean="0"/>
              <a:t>non voyelle</a:t>
            </a:r>
          </a:p>
          <a:p>
            <a:r>
              <a:rPr lang="fr-FR" i="0" dirty="0" smtClean="0"/>
              <a:t>6 n’est pas concerné car il ne s’agit pas de vérifier que la réciproque est vraie. On peut très bien avoir une consonne derrière un nombre pair.</a:t>
            </a:r>
            <a:endParaRPr lang="fr-FR" i="0"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19</a:t>
            </a:fld>
            <a:endParaRPr lang="fr-FR"/>
          </a:p>
        </p:txBody>
      </p:sp>
    </p:spTree>
    <p:extLst>
      <p:ext uri="{BB962C8B-B14F-4D97-AF65-F5344CB8AC3E}">
        <p14:creationId xmlns:p14="http://schemas.microsoft.com/office/powerpoint/2010/main" val="3220645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smtClean="0"/>
              <a:t>Li, P. (2007). Creating and evaluating a new clicker methodology. (Electronic Thesis or Dissertation). Retrieved from https://etd.ohiolink.edu/ </a:t>
            </a:r>
            <a:r>
              <a:rPr lang="en-US" dirty="0" err="1" smtClean="0"/>
              <a:t>p69</a:t>
            </a:r>
            <a:endParaRPr lang="en-US" dirty="0" smtClean="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20</a:t>
            </a:fld>
            <a:endParaRPr lang="fr-FR"/>
          </a:p>
        </p:txBody>
      </p:sp>
    </p:spTree>
    <p:extLst>
      <p:ext uri="{BB962C8B-B14F-4D97-AF65-F5344CB8AC3E}">
        <p14:creationId xmlns:p14="http://schemas.microsoft.com/office/powerpoint/2010/main" val="2436340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1) Regarder dans ses anciens examens, dans la </a:t>
            </a:r>
            <a:r>
              <a:rPr lang="fr-FR" sz="1200" kern="1200" dirty="0" smtClean="0">
                <a:solidFill>
                  <a:schemeClr val="tx1"/>
                </a:solidFill>
                <a:effectLst/>
                <a:latin typeface="+mn-lt"/>
                <a:ea typeface="+mn-ea"/>
                <a:cs typeface="+mn-cs"/>
              </a:rPr>
              <a:t>bibliographie : « </a:t>
            </a:r>
            <a:r>
              <a:rPr lang="fr-FR" sz="1200" kern="1200" dirty="0" err="1" smtClean="0">
                <a:solidFill>
                  <a:schemeClr val="tx1"/>
                </a:solidFill>
                <a:effectLst/>
                <a:latin typeface="+mn-lt"/>
                <a:ea typeface="+mn-ea"/>
                <a:cs typeface="+mn-cs"/>
              </a:rPr>
              <a:t>student's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misconceptions</a:t>
            </a:r>
            <a:r>
              <a:rPr lang="fr-FR" sz="1200" kern="1200" dirty="0" smtClean="0">
                <a:solidFill>
                  <a:schemeClr val="tx1"/>
                </a:solidFill>
                <a:effectLst/>
                <a:latin typeface="+mn-lt"/>
                <a:ea typeface="+mn-ea"/>
                <a:cs typeface="+mn-cs"/>
              </a:rPr>
              <a:t> in ...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22</a:t>
            </a:fld>
            <a:endParaRPr lang="fr-FR"/>
          </a:p>
        </p:txBody>
      </p:sp>
    </p:spTree>
    <p:extLst>
      <p:ext uri="{BB962C8B-B14F-4D97-AF65-F5344CB8AC3E}">
        <p14:creationId xmlns:p14="http://schemas.microsoft.com/office/powerpoint/2010/main" val="3575355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Source ?</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23</a:t>
            </a:fld>
            <a:endParaRPr lang="fr-FR"/>
          </a:p>
        </p:txBody>
      </p:sp>
    </p:spTree>
    <p:extLst>
      <p:ext uri="{BB962C8B-B14F-4D97-AF65-F5344CB8AC3E}">
        <p14:creationId xmlns:p14="http://schemas.microsoft.com/office/powerpoint/2010/main" val="1156336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1) Mais les 3 autres ne sont-elles pas valables ?</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4</a:t>
            </a:fld>
            <a:endParaRPr lang="fr-FR"/>
          </a:p>
        </p:txBody>
      </p:sp>
    </p:spTree>
    <p:extLst>
      <p:ext uri="{BB962C8B-B14F-4D97-AF65-F5344CB8AC3E}">
        <p14:creationId xmlns:p14="http://schemas.microsoft.com/office/powerpoint/2010/main" val="1992221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24</a:t>
            </a:fld>
            <a:endParaRPr lang="fr-FR"/>
          </a:p>
        </p:txBody>
      </p:sp>
    </p:spTree>
    <p:extLst>
      <p:ext uri="{BB962C8B-B14F-4D97-AF65-F5344CB8AC3E}">
        <p14:creationId xmlns:p14="http://schemas.microsoft.com/office/powerpoint/2010/main" val="3977859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25</a:t>
            </a:fld>
            <a:endParaRPr lang="fr-FR"/>
          </a:p>
        </p:txBody>
      </p:sp>
    </p:spTree>
    <p:extLst>
      <p:ext uri="{BB962C8B-B14F-4D97-AF65-F5344CB8AC3E}">
        <p14:creationId xmlns:p14="http://schemas.microsoft.com/office/powerpoint/2010/main" val="1060393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Convertir</a:t>
            </a:r>
            <a:r>
              <a:rPr lang="fr-FR" baseline="0" dirty="0" smtClean="0"/>
              <a:t> un vrai-faux en degré de confiance Vrai et j’en suis sûr, Vrai j’en ai l’intuition ; Faux…. (voir diapositive suivante)</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26</a:t>
            </a:fld>
            <a:endParaRPr lang="fr-FR"/>
          </a:p>
        </p:txBody>
      </p:sp>
    </p:spTree>
    <p:extLst>
      <p:ext uri="{BB962C8B-B14F-4D97-AF65-F5344CB8AC3E}">
        <p14:creationId xmlns:p14="http://schemas.microsoft.com/office/powerpoint/2010/main" val="3406618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Il a gagné</a:t>
            </a:r>
            <a:r>
              <a:rPr lang="fr-FR" baseline="0" dirty="0" smtClean="0"/>
              <a:t> (2 000 €) car – 5 000 + 6 000 – 7 000 + 8 000 = + 2 000 (composition de transformations)</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27</a:t>
            </a:fld>
            <a:endParaRPr lang="fr-FR"/>
          </a:p>
        </p:txBody>
      </p:sp>
    </p:spTree>
    <p:extLst>
      <p:ext uri="{BB962C8B-B14F-4D97-AF65-F5344CB8AC3E}">
        <p14:creationId xmlns:p14="http://schemas.microsoft.com/office/powerpoint/2010/main" val="3676327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smtClean="0"/>
              <a:t>ABCO</a:t>
            </a:r>
            <a:r>
              <a:rPr lang="fr-FR" dirty="0" smtClean="0"/>
              <a:t> et </a:t>
            </a:r>
            <a:r>
              <a:rPr lang="fr-FR" dirty="0" err="1" smtClean="0"/>
              <a:t>EFGO</a:t>
            </a:r>
            <a:r>
              <a:rPr lang="fr-FR" dirty="0" smtClean="0"/>
              <a:t> sont des quadrilatères</a:t>
            </a:r>
            <a:r>
              <a:rPr lang="fr-FR" baseline="0" dirty="0" smtClean="0"/>
              <a:t> qui ont chacun trois angles droits, donc sont des rectangles.</a:t>
            </a:r>
          </a:p>
          <a:p>
            <a:r>
              <a:rPr lang="fr-FR" baseline="0" dirty="0" smtClean="0"/>
              <a:t>Les diagonales d’un rectangle sont de même longueur donc AC=BO et </a:t>
            </a:r>
            <a:r>
              <a:rPr lang="fr-FR" baseline="0" dirty="0" err="1" smtClean="0"/>
              <a:t>EG</a:t>
            </a:r>
            <a:r>
              <a:rPr lang="fr-FR" baseline="0" dirty="0" smtClean="0"/>
              <a:t>=OF.</a:t>
            </a:r>
          </a:p>
          <a:p>
            <a:r>
              <a:rPr lang="fr-FR" baseline="0" dirty="0" smtClean="0"/>
              <a:t>[OB] et [OC] sont deux rayons d’un même cercle donc sont de même longueur.</a:t>
            </a:r>
          </a:p>
          <a:p>
            <a:r>
              <a:rPr lang="fr-FR" baseline="0" dirty="0" smtClean="0"/>
              <a:t>En conclusion, AC = </a:t>
            </a:r>
            <a:r>
              <a:rPr lang="fr-FR" baseline="0" dirty="0" err="1" smtClean="0"/>
              <a:t>EG</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28</a:t>
            </a:fld>
            <a:endParaRPr lang="fr-FR"/>
          </a:p>
        </p:txBody>
      </p:sp>
    </p:spTree>
    <p:extLst>
      <p:ext uri="{BB962C8B-B14F-4D97-AF65-F5344CB8AC3E}">
        <p14:creationId xmlns:p14="http://schemas.microsoft.com/office/powerpoint/2010/main" val="16329813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Quentin </a:t>
            </a:r>
            <a:r>
              <a:rPr lang="fr-FR" sz="1200" b="0" i="0" u="none" strike="noStrike" kern="1200" baseline="0" dirty="0" err="1" smtClean="0">
                <a:solidFill>
                  <a:schemeClr val="tx1"/>
                </a:solidFill>
                <a:latin typeface="+mn-lt"/>
                <a:ea typeface="+mn-ea"/>
                <a:cs typeface="+mn-cs"/>
              </a:rPr>
              <a:t>Vicens</a:t>
            </a:r>
            <a:r>
              <a:rPr lang="fr-FR" sz="1200" b="0" i="0" u="none" strike="noStrike" kern="1200" baseline="0" dirty="0" smtClean="0">
                <a:solidFill>
                  <a:schemeClr val="tx1"/>
                </a:solidFill>
                <a:latin typeface="+mn-lt"/>
                <a:ea typeface="+mn-ea"/>
                <a:cs typeface="+mn-cs"/>
              </a:rPr>
              <a:t> ; Pour plus </a:t>
            </a:r>
            <a:r>
              <a:rPr lang="fr-FR" sz="1200" b="0" i="0" u="none" strike="noStrike" kern="1200" baseline="0" dirty="0" err="1" smtClean="0">
                <a:solidFill>
                  <a:schemeClr val="tx1"/>
                </a:solidFill>
                <a:latin typeface="+mn-lt"/>
                <a:ea typeface="+mn-ea"/>
                <a:cs typeface="+mn-cs"/>
              </a:rPr>
              <a:t>dʼinfos</a:t>
            </a:r>
            <a:r>
              <a:rPr lang="fr-FR" sz="1200" b="0" i="0" u="none" strike="noStrike" kern="1200" baseline="0" dirty="0" smtClean="0">
                <a:solidFill>
                  <a:schemeClr val="tx1"/>
                </a:solidFill>
                <a:latin typeface="+mn-lt"/>
                <a:ea typeface="+mn-ea"/>
                <a:cs typeface="+mn-cs"/>
              </a:rPr>
              <a:t> : http://www.cwsei.ubc.ca/resources/clickers.htm</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29</a:t>
            </a:fld>
            <a:endParaRPr lang="fr-FR"/>
          </a:p>
        </p:txBody>
      </p:sp>
    </p:spTree>
    <p:extLst>
      <p:ext uri="{BB962C8B-B14F-4D97-AF65-F5344CB8AC3E}">
        <p14:creationId xmlns:p14="http://schemas.microsoft.com/office/powerpoint/2010/main" val="3352415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2) Quel degré de certitude ?</a:t>
            </a:r>
          </a:p>
          <a:p>
            <a:r>
              <a:rPr lang="fr-FR" dirty="0" smtClean="0"/>
              <a:t>Fiche 14 du </a:t>
            </a:r>
            <a:r>
              <a:rPr lang="fr-FR" i="1" dirty="0" err="1" smtClean="0"/>
              <a:t>vademecum</a:t>
            </a:r>
            <a:r>
              <a:rPr lang="fr-FR" dirty="0" smtClean="0"/>
              <a:t> de la laïcité pour les élèves en internat.</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5</a:t>
            </a:fld>
            <a:endParaRPr lang="fr-FR"/>
          </a:p>
        </p:txBody>
      </p:sp>
    </p:spTree>
    <p:extLst>
      <p:ext uri="{BB962C8B-B14F-4D97-AF65-F5344CB8AC3E}">
        <p14:creationId xmlns:p14="http://schemas.microsoft.com/office/powerpoint/2010/main" val="1676919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La réforme Haby de 1975 est une réforme des collèges qui crée un collège unique pour tous les élèves issus du CM2. Elle est proposée par René Haby, ministre de l'</a:t>
            </a:r>
            <a:r>
              <a:rPr lang="fr-FR" dirty="0" err="1" smtClean="0"/>
              <a:t>Education</a:t>
            </a:r>
            <a:r>
              <a:rPr lang="fr-FR" dirty="0" smtClean="0"/>
              <a:t>, dans le but d'éviter la ségrégation sociale et de réformer le système éducatif. La réforme met fin à la répartition des élèves entre les différents types de premiers cycles et instaure des classes hétérogènes.</a:t>
            </a:r>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6</a:t>
            </a:fld>
            <a:endParaRPr lang="fr-FR"/>
          </a:p>
        </p:txBody>
      </p:sp>
    </p:spTree>
    <p:extLst>
      <p:ext uri="{BB962C8B-B14F-4D97-AF65-F5344CB8AC3E}">
        <p14:creationId xmlns:p14="http://schemas.microsoft.com/office/powerpoint/2010/main" val="1677097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Il a gagné</a:t>
            </a:r>
            <a:r>
              <a:rPr lang="fr-FR" baseline="0" dirty="0" smtClean="0"/>
              <a:t> (2 000 €) car – 5 000 + 6 000 – 7 000 + 8 000 = + 2 000 (composition de transformations)</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7</a:t>
            </a:fld>
            <a:endParaRPr lang="fr-FR"/>
          </a:p>
        </p:txBody>
      </p:sp>
    </p:spTree>
    <p:extLst>
      <p:ext uri="{BB962C8B-B14F-4D97-AF65-F5344CB8AC3E}">
        <p14:creationId xmlns:p14="http://schemas.microsoft.com/office/powerpoint/2010/main" val="261102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2 cartes (E et 9)</a:t>
            </a:r>
          </a:p>
          <a:p>
            <a:r>
              <a:rPr lang="fr-FR" dirty="0" smtClean="0"/>
              <a:t>E pour vérifier que </a:t>
            </a:r>
            <a:r>
              <a:rPr lang="fr-FR" i="1" dirty="0" smtClean="0"/>
              <a:t>voyelle implique nombre pair.</a:t>
            </a:r>
          </a:p>
          <a:p>
            <a:r>
              <a:rPr lang="fr-FR" i="0" dirty="0" smtClean="0"/>
              <a:t>9 pour vérifier la</a:t>
            </a:r>
            <a:r>
              <a:rPr lang="fr-FR" i="0" baseline="0" dirty="0" smtClean="0"/>
              <a:t> contraposée </a:t>
            </a:r>
            <a:r>
              <a:rPr lang="fr-FR" i="1" dirty="0" smtClean="0"/>
              <a:t>non pair implique</a:t>
            </a:r>
            <a:r>
              <a:rPr lang="fr-FR" i="0" dirty="0" smtClean="0"/>
              <a:t> </a:t>
            </a:r>
            <a:r>
              <a:rPr lang="fr-FR" i="1" dirty="0" smtClean="0"/>
              <a:t>non voyelle </a:t>
            </a:r>
            <a:r>
              <a:rPr lang="fr-FR" i="0" dirty="0" smtClean="0"/>
              <a:t>que l’on pourrait traduire par</a:t>
            </a:r>
            <a:r>
              <a:rPr lang="fr-FR" i="1" dirty="0" smtClean="0"/>
              <a:t> impair implique consonne</a:t>
            </a:r>
          </a:p>
          <a:p>
            <a:r>
              <a:rPr lang="fr-FR" i="0" dirty="0" smtClean="0"/>
              <a:t>G n’est pas concernée par cette phrase</a:t>
            </a:r>
          </a:p>
          <a:p>
            <a:r>
              <a:rPr lang="fr-FR" i="0" dirty="0" smtClean="0"/>
              <a:t>6 non plus car il ne s’agit pas de vérifier que la réciproque (pair implique voyelle) est vraie. On peut très bien avoir une consonne derrière un nombre pair.</a:t>
            </a:r>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8</a:t>
            </a:fld>
            <a:endParaRPr lang="fr-FR"/>
          </a:p>
        </p:txBody>
      </p:sp>
    </p:spTree>
    <p:extLst>
      <p:ext uri="{BB962C8B-B14F-4D97-AF65-F5344CB8AC3E}">
        <p14:creationId xmlns:p14="http://schemas.microsoft.com/office/powerpoint/2010/main" val="3843718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smtClean="0"/>
              <a:t>ABCO</a:t>
            </a:r>
            <a:r>
              <a:rPr lang="fr-FR" dirty="0" smtClean="0"/>
              <a:t> et </a:t>
            </a:r>
            <a:r>
              <a:rPr lang="fr-FR" dirty="0" err="1" smtClean="0"/>
              <a:t>EFGO</a:t>
            </a:r>
            <a:r>
              <a:rPr lang="fr-FR" dirty="0" smtClean="0"/>
              <a:t> sont des quadrilatères</a:t>
            </a:r>
            <a:r>
              <a:rPr lang="fr-FR" baseline="0" dirty="0" smtClean="0"/>
              <a:t> qui ont chacun trois angles droits, donc sont des rectangles.</a:t>
            </a:r>
          </a:p>
          <a:p>
            <a:r>
              <a:rPr lang="fr-FR" baseline="0" dirty="0" smtClean="0"/>
              <a:t>Les diagonales d’un rectangle sont de même longueur donc AC=BO et </a:t>
            </a:r>
            <a:r>
              <a:rPr lang="fr-FR" baseline="0" dirty="0" err="1" smtClean="0"/>
              <a:t>EG</a:t>
            </a:r>
            <a:r>
              <a:rPr lang="fr-FR" baseline="0" dirty="0" smtClean="0"/>
              <a:t>=OF.</a:t>
            </a:r>
          </a:p>
          <a:p>
            <a:r>
              <a:rPr lang="fr-FR" baseline="0" dirty="0" smtClean="0"/>
              <a:t>[OB] et [OC] sont deux rayons d’un même cercle donc sont de même longueur.</a:t>
            </a:r>
          </a:p>
          <a:p>
            <a:r>
              <a:rPr lang="fr-FR" baseline="0" dirty="0" smtClean="0"/>
              <a:t>En conclusion, AC = </a:t>
            </a:r>
            <a:r>
              <a:rPr lang="fr-FR" baseline="0" dirty="0" err="1" smtClean="0"/>
              <a:t>EG</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9</a:t>
            </a:fld>
            <a:endParaRPr lang="fr-FR"/>
          </a:p>
        </p:txBody>
      </p:sp>
    </p:spTree>
    <p:extLst>
      <p:ext uri="{BB962C8B-B14F-4D97-AF65-F5344CB8AC3E}">
        <p14:creationId xmlns:p14="http://schemas.microsoft.com/office/powerpoint/2010/main" val="4174604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Elle vise à forcer chaque participant à s’</a:t>
            </a:r>
            <a:r>
              <a:rPr lang="fr-FR" sz="1200" b="1" kern="1200" dirty="0" smtClean="0">
                <a:solidFill>
                  <a:schemeClr val="tx1"/>
                </a:solidFill>
                <a:effectLst/>
                <a:latin typeface="+mn-lt"/>
                <a:ea typeface="+mn-ea"/>
                <a:cs typeface="+mn-cs"/>
              </a:rPr>
              <a:t>engager</a:t>
            </a:r>
            <a:r>
              <a:rPr lang="fr-FR" sz="1200" kern="1200" dirty="0" smtClean="0">
                <a:solidFill>
                  <a:schemeClr val="tx1"/>
                </a:solidFill>
                <a:effectLst/>
                <a:latin typeface="+mn-lt"/>
                <a:ea typeface="+mn-ea"/>
                <a:cs typeface="+mn-cs"/>
              </a:rPr>
              <a:t> dans la recherche d’une réponse afin de se prononcer sur la question posée. Wang, Chung, &amp; Yang (2014) indiquent, et nous l’avons noté dans nos TD, que la </a:t>
            </a:r>
            <a:r>
              <a:rPr lang="fr-FR" sz="1200" b="1" kern="1200" dirty="0" smtClean="0">
                <a:solidFill>
                  <a:schemeClr val="tx1"/>
                </a:solidFill>
                <a:effectLst/>
                <a:latin typeface="+mn-lt"/>
                <a:ea typeface="+mn-ea"/>
                <a:cs typeface="+mn-cs"/>
              </a:rPr>
              <a:t>participation</a:t>
            </a:r>
            <a:r>
              <a:rPr lang="fr-FR" sz="1200" kern="1200" dirty="0" smtClean="0">
                <a:solidFill>
                  <a:schemeClr val="tx1"/>
                </a:solidFill>
                <a:effectLst/>
                <a:latin typeface="+mn-lt"/>
                <a:ea typeface="+mn-ea"/>
                <a:cs typeface="+mn-cs"/>
              </a:rPr>
              <a:t> des étudiants approche les 100 %. Cela est dû en partie à l’</a:t>
            </a:r>
            <a:r>
              <a:rPr lang="fr-FR" sz="1200" b="1" kern="1200" dirty="0" smtClean="0">
                <a:solidFill>
                  <a:schemeClr val="tx1"/>
                </a:solidFill>
                <a:effectLst/>
                <a:latin typeface="+mn-lt"/>
                <a:ea typeface="+mn-ea"/>
                <a:cs typeface="+mn-cs"/>
              </a:rPr>
              <a:t>anonymat</a:t>
            </a:r>
            <a:r>
              <a:rPr lang="fr-FR" sz="1200" kern="1200" dirty="0" smtClean="0">
                <a:solidFill>
                  <a:schemeClr val="tx1"/>
                </a:solidFill>
                <a:effectLst/>
                <a:latin typeface="+mn-lt"/>
                <a:ea typeface="+mn-ea"/>
                <a:cs typeface="+mn-cs"/>
              </a:rPr>
              <a:t> des réponses, à la facilité d’utilisation du matériel et à la possibilité à</a:t>
            </a:r>
            <a:r>
              <a:rPr lang="fr-FR" sz="1200" kern="1200" baseline="0" dirty="0" smtClean="0">
                <a:solidFill>
                  <a:schemeClr val="tx1"/>
                </a:solidFill>
                <a:effectLst/>
                <a:latin typeface="+mn-lt"/>
                <a:ea typeface="+mn-ea"/>
                <a:cs typeface="+mn-cs"/>
              </a:rPr>
              <a:t> l’étape suivante </a:t>
            </a:r>
            <a:r>
              <a:rPr lang="fr-FR" sz="1200" kern="1200" dirty="0" smtClean="0">
                <a:solidFill>
                  <a:schemeClr val="tx1"/>
                </a:solidFill>
                <a:effectLst/>
                <a:latin typeface="+mn-lt"/>
                <a:ea typeface="+mn-ea"/>
                <a:cs typeface="+mn-cs"/>
              </a:rPr>
              <a:t>pour les étudiants de </a:t>
            </a:r>
            <a:r>
              <a:rPr lang="fr-FR" sz="1200" b="1" kern="1200" dirty="0" smtClean="0">
                <a:solidFill>
                  <a:schemeClr val="tx1"/>
                </a:solidFill>
                <a:effectLst/>
                <a:latin typeface="+mn-lt"/>
                <a:ea typeface="+mn-ea"/>
                <a:cs typeface="+mn-cs"/>
              </a:rPr>
              <a:t>confronter statistiquement </a:t>
            </a:r>
            <a:r>
              <a:rPr lang="fr-FR" sz="1200" kern="1200" dirty="0" smtClean="0">
                <a:solidFill>
                  <a:schemeClr val="tx1"/>
                </a:solidFill>
                <a:effectLst/>
                <a:latin typeface="+mn-lt"/>
                <a:ea typeface="+mn-ea"/>
                <a:cs typeface="+mn-cs"/>
              </a:rPr>
              <a:t>leur réponse à celles du groupe tout entier.</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11</a:t>
            </a:fld>
            <a:endParaRPr lang="fr-FR"/>
          </a:p>
        </p:txBody>
      </p:sp>
    </p:spTree>
    <p:extLst>
      <p:ext uri="{BB962C8B-B14F-4D97-AF65-F5344CB8AC3E}">
        <p14:creationId xmlns:p14="http://schemas.microsoft.com/office/powerpoint/2010/main" val="2023485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Les résultats obtenus </a:t>
            </a:r>
            <a:r>
              <a:rPr lang="fr-FR" sz="1200" b="1" kern="1200" dirty="0" smtClean="0">
                <a:solidFill>
                  <a:schemeClr val="tx1"/>
                </a:solidFill>
                <a:effectLst/>
                <a:latin typeface="+mn-lt"/>
                <a:ea typeface="+mn-ea"/>
                <a:cs typeface="+mn-cs"/>
              </a:rPr>
              <a:t>conditionnent</a:t>
            </a:r>
            <a:r>
              <a:rPr lang="fr-FR" sz="1200" kern="1200" dirty="0" smtClean="0">
                <a:solidFill>
                  <a:schemeClr val="tx1"/>
                </a:solidFill>
                <a:effectLst/>
                <a:latin typeface="+mn-lt"/>
                <a:ea typeface="+mn-ea"/>
                <a:cs typeface="+mn-cs"/>
              </a:rPr>
              <a:t> la suite des étapes. C’est bien </a:t>
            </a:r>
            <a:r>
              <a:rPr lang="fr-FR" sz="1200" b="1" kern="1200" dirty="0" smtClean="0">
                <a:solidFill>
                  <a:schemeClr val="tx1"/>
                </a:solidFill>
                <a:effectLst/>
                <a:latin typeface="+mn-lt"/>
                <a:ea typeface="+mn-ea"/>
                <a:cs typeface="+mn-cs"/>
              </a:rPr>
              <a:t>l’absence de consensus </a:t>
            </a:r>
            <a:r>
              <a:rPr lang="fr-FR" sz="1200" kern="1200" dirty="0" smtClean="0">
                <a:solidFill>
                  <a:schemeClr val="tx1"/>
                </a:solidFill>
                <a:effectLst/>
                <a:latin typeface="+mn-lt"/>
                <a:ea typeface="+mn-ea"/>
                <a:cs typeface="+mn-cs"/>
              </a:rPr>
              <a:t>qui provoque la nécessité de débattre des choix proposés et de </a:t>
            </a:r>
            <a:r>
              <a:rPr lang="fr-FR" sz="1200" b="1" kern="1200" dirty="0" smtClean="0">
                <a:solidFill>
                  <a:schemeClr val="tx1"/>
                </a:solidFill>
                <a:effectLst/>
                <a:latin typeface="+mn-lt"/>
                <a:ea typeface="+mn-ea"/>
                <a:cs typeface="+mn-cs"/>
              </a:rPr>
              <a:t>confronter son point de vue à celui de ses pairs</a:t>
            </a:r>
            <a:r>
              <a:rPr lang="fr-FR" sz="1200" kern="1200" dirty="0" smtClean="0">
                <a:solidFill>
                  <a:schemeClr val="tx1"/>
                </a:solidFill>
                <a:effectLst/>
                <a:latin typeface="+mn-lt"/>
                <a:ea typeface="+mn-ea"/>
                <a:cs typeface="+mn-cs"/>
              </a:rPr>
              <a:t>. Si le pourcentage de bonnes réponses obtenu se situe en deçà de 35 %, trop peu d’étudiants maîtrisent le concept en jeu et il est peu probable que la discussion soit fructueuse sans une intervention assez forte de l’enseignant ; si plus de 70 % d’étudiants répondent correctement alors il y a aussi peu de bénéfice à attendre de la discussion. C’est donc dans le cas d’un pourcentage de bonnes réponses compris entre 35 % et 70 % que l’intérêt de l’étape 3 est le plus manifeste. </a:t>
            </a:r>
            <a:endParaRPr lang="fr-FR" dirty="0"/>
          </a:p>
        </p:txBody>
      </p:sp>
      <p:sp>
        <p:nvSpPr>
          <p:cNvPr id="4" name="Espace réservé du numéro de diapositive 3"/>
          <p:cNvSpPr>
            <a:spLocks noGrp="1"/>
          </p:cNvSpPr>
          <p:nvPr>
            <p:ph type="sldNum" sz="quarter" idx="10"/>
          </p:nvPr>
        </p:nvSpPr>
        <p:spPr/>
        <p:txBody>
          <a:bodyPr/>
          <a:lstStyle/>
          <a:p>
            <a:fld id="{0AE73D96-ED39-4CF6-897B-BB4DD3FE6189}" type="slidenum">
              <a:rPr lang="fr-FR" smtClean="0"/>
              <a:t>12</a:t>
            </a:fld>
            <a:endParaRPr lang="fr-FR"/>
          </a:p>
        </p:txBody>
      </p:sp>
    </p:spTree>
    <p:extLst>
      <p:ext uri="{BB962C8B-B14F-4D97-AF65-F5344CB8AC3E}">
        <p14:creationId xmlns:p14="http://schemas.microsoft.com/office/powerpoint/2010/main" val="2224630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p>
            <a:fld id="{54AB02A5-4FE5-49D9-9E24-09F23B90C450}" type="datetimeFigureOut">
              <a:rPr lang="en-US" smtClean="0"/>
              <a:pPr/>
              <a:t>1/31/2024</a:t>
            </a:fld>
            <a:endParaRPr lang="en-US"/>
          </a:p>
        </p:txBody>
      </p:sp>
      <p:sp>
        <p:nvSpPr>
          <p:cNvPr id="20" name="Espace réservé du pied de page 19"/>
          <p:cNvSpPr>
            <a:spLocks noGrp="1"/>
          </p:cNvSpPr>
          <p:nvPr>
            <p:ph type="ftr" sz="quarter" idx="11"/>
          </p:nvPr>
        </p:nvSpPr>
        <p:spPr/>
        <p:txBody>
          <a:bodyPr/>
          <a:lstStyle/>
          <a:p>
            <a:endParaRPr kumimoji="0" lang="en-US"/>
          </a:p>
        </p:txBody>
      </p:sp>
      <p:sp>
        <p:nvSpPr>
          <p:cNvPr id="10" name="Espace réservé du numéro de diapositive 9"/>
          <p:cNvSpPr>
            <a:spLocks noGrp="1"/>
          </p:cNvSpPr>
          <p:nvPr>
            <p:ph type="sldNum" sz="quarter" idx="12"/>
          </p:nvPr>
        </p:nvSpPr>
        <p:spPr/>
        <p:txBody>
          <a:bodyPr/>
          <a:lstStyle/>
          <a:p>
            <a:fld id="{6294C92D-0306-4E69-9CD3-20855E849650}" type="slidenum">
              <a:rPr kumimoji="0" lang="en-US" smtClean="0"/>
              <a:pPr/>
              <a:t>‹N°›</a:t>
            </a:fld>
            <a:endParaRPr kumimoji="0"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4AB02A5-4FE5-49D9-9E24-09F23B90C450}" type="datetimeFigureOut">
              <a:rPr lang="en-US" smtClean="0"/>
              <a:pPr/>
              <a:t>1/31/2024</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294C92D-0306-4E69-9CD3-20855E849650}"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4AB02A5-4FE5-49D9-9E24-09F23B90C450}" type="datetimeFigureOut">
              <a:rPr lang="en-US" smtClean="0"/>
              <a:pPr/>
              <a:t>1/31/2024</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294C92D-0306-4E69-9CD3-20855E849650}" type="slidenum">
              <a:rPr kumimoji="0" lang="en-US" smtClean="0"/>
              <a:pPr/>
              <a:t>‹N°›</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301320"/>
            <a:ext cx="9072000" cy="1262160"/>
          </a:xfrm>
          <a:prstGeom prst="rect">
            <a:avLst/>
          </a:prstGeom>
        </p:spPr>
        <p:txBody>
          <a:bodyPr wrap="none" lIns="0" tIns="0" rIns="0" bIns="0" anchor="ctr"/>
          <a:lstStyle/>
          <a:p>
            <a:pPr algn="ctr"/>
            <a:endParaRPr/>
          </a:p>
        </p:txBody>
      </p:sp>
      <p:sp>
        <p:nvSpPr>
          <p:cNvPr id="81" name="PlaceHolder 2"/>
          <p:cNvSpPr>
            <a:spLocks noGrp="1"/>
          </p:cNvSpPr>
          <p:nvPr>
            <p:ph type="subTitle"/>
          </p:nvPr>
        </p:nvSpPr>
        <p:spPr>
          <a:xfrm>
            <a:off x="504000" y="1768680"/>
            <a:ext cx="9072000" cy="4384440"/>
          </a:xfrm>
          <a:prstGeom prst="rect">
            <a:avLst/>
          </a:prstGeom>
        </p:spPr>
        <p:txBody>
          <a:bodyPr wrap="none" lIns="0" tIns="0" rIns="0" bIns="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2434282"/>
          </a:xfrm>
        </p:spPr>
        <p:txBody>
          <a:bodyPr/>
          <a:lstStyle/>
          <a:p>
            <a:r>
              <a:rPr kumimoji="0" lang="fr-FR" smtClean="0"/>
              <a:t>Modifiez le style du titre</a:t>
            </a:r>
            <a:endParaRPr kumimoji="0" lang="en-US"/>
          </a:p>
        </p:txBody>
      </p:sp>
      <p:sp>
        <p:nvSpPr>
          <p:cNvPr id="3" name="Espace réservé du contenu 2"/>
          <p:cNvSpPr>
            <a:spLocks noGrp="1"/>
          </p:cNvSpPr>
          <p:nvPr>
            <p:ph idx="1"/>
          </p:nvPr>
        </p:nvSpPr>
        <p:spPr>
          <a:xfrm>
            <a:off x="1435608" y="2708920"/>
            <a:ext cx="7498080" cy="3539480"/>
          </a:xfrm>
        </p:spPr>
        <p:txBody>
          <a:bodyPr/>
          <a:lstStyle>
            <a:lvl1pPr marL="596646" indent="-514350">
              <a:buFont typeface="+mj-lt"/>
              <a:buAutoNum type="arabicParenR"/>
              <a:defRPr/>
            </a:lvl1pPr>
            <a:extLst/>
          </a:lstStyle>
          <a:p>
            <a:pPr lvl="0" eaLnBrk="1" latinLnBrk="0" hangingPunct="1"/>
            <a:r>
              <a:rPr lang="fr-FR" dirty="0" smtClean="0"/>
              <a:t>Modifiez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
        <p:nvSpPr>
          <p:cNvPr id="4" name="Espace réservé de la date 3"/>
          <p:cNvSpPr>
            <a:spLocks noGrp="1"/>
          </p:cNvSpPr>
          <p:nvPr>
            <p:ph type="dt" sz="half" idx="10"/>
          </p:nvPr>
        </p:nvSpPr>
        <p:spPr/>
        <p:txBody>
          <a:bodyPr/>
          <a:lstStyle/>
          <a:p>
            <a:fld id="{54AB02A5-4FE5-49D9-9E24-09F23B90C450}" type="datetimeFigureOut">
              <a:rPr lang="en-US" smtClean="0"/>
              <a:pPr/>
              <a:t>1/31/2024</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294C92D-0306-4E69-9CD3-20855E849650}" type="slidenum">
              <a:rPr kumimoji="0" lang="en-US" smtClean="0"/>
              <a:pPr/>
              <a:t>‹N°›</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54AB02A5-4FE5-49D9-9E24-09F23B90C450}" type="datetimeFigureOut">
              <a:rPr lang="en-US" smtClean="0"/>
              <a:pPr/>
              <a:t>1/31/2024</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294C92D-0306-4E69-9CD3-20855E849650}" type="slidenum">
              <a:rPr kumimoji="0" lang="en-US" smtClean="0"/>
              <a:pPr/>
              <a:t>‹N°›</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4AB02A5-4FE5-49D9-9E24-09F23B90C450}" type="datetimeFigureOut">
              <a:rPr lang="en-US" smtClean="0"/>
              <a:pPr/>
              <a:t>1/31/2024</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294C92D-0306-4E69-9CD3-20855E849650}"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4AB02A5-4FE5-49D9-9E24-09F23B90C450}" type="datetimeFigureOut">
              <a:rPr lang="en-US" smtClean="0"/>
              <a:pPr/>
              <a:t>1/31/2024</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6294C92D-0306-4E69-9CD3-20855E849650}"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54AB02A5-4FE5-49D9-9E24-09F23B90C450}" type="datetimeFigureOut">
              <a:rPr lang="en-US" smtClean="0"/>
              <a:pPr/>
              <a:t>1/31/2024</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6294C92D-0306-4E69-9CD3-20855E849650}"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54AB02A5-4FE5-49D9-9E24-09F23B90C450}" type="datetimeFigureOut">
              <a:rPr lang="en-US" smtClean="0"/>
              <a:pPr/>
              <a:t>1/31/2024</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6294C92D-0306-4E69-9CD3-20855E849650}" type="slidenum">
              <a:rPr kumimoji="0" lang="en-US" smtClean="0"/>
              <a:pPr/>
              <a:t>‹N°›</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4AB02A5-4FE5-49D9-9E24-09F23B90C450}" type="datetimeFigureOut">
              <a:rPr lang="en-US" smtClean="0"/>
              <a:pPr/>
              <a:t>1/31/2024</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294C92D-0306-4E69-9CD3-20855E849650}"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54AB02A5-4FE5-49D9-9E24-09F23B90C450}" type="datetimeFigureOut">
              <a:rPr lang="en-US" smtClean="0"/>
              <a:pPr/>
              <a:t>1/31/2024</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294C92D-0306-4E69-9CD3-20855E849650}" type="slidenum">
              <a:rPr kumimoji="0" lang="en-US" smtClean="0"/>
              <a:pPr/>
              <a:t>‹N°›</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dirty="0" smtClean="0"/>
              <a:t>Modifiez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nSpc>
                <a:spcPct val="100000"/>
              </a:lnSpc>
            </a:pPr>
            <a:r>
              <a:rPr lang="fr-FR" sz="1200" smtClean="0">
                <a:solidFill>
                  <a:srgbClr val="8B8B8B"/>
                </a:solidFill>
                <a:latin typeface="Calibri"/>
              </a:rPr>
              <a:t>19/06/2015</a:t>
            </a:r>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r">
              <a:lnSpc>
                <a:spcPct val="100000"/>
              </a:lnSpc>
            </a:pPr>
            <a:fld id="{5D6739B0-FB58-48BD-BB50-9CA4C986357A}" type="slidenum">
              <a:rPr lang="fr-FR" sz="1200" smtClean="0">
                <a:solidFill>
                  <a:srgbClr val="8B8B8B"/>
                </a:solidFill>
                <a:latin typeface="Calibri"/>
              </a:rPr>
              <a:pPr algn="r">
                <a:lnSpc>
                  <a:spcPct val="100000"/>
                </a:lnSpc>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596646" indent="-514350" algn="l" rtl="0" eaLnBrk="1" latinLnBrk="0" hangingPunct="1">
        <a:lnSpc>
          <a:spcPct val="100000"/>
        </a:lnSpc>
        <a:spcBef>
          <a:spcPts val="600"/>
        </a:spcBef>
        <a:buClr>
          <a:schemeClr val="accent1"/>
        </a:buClr>
        <a:buSzPct val="80000"/>
        <a:buFont typeface="+mj-lt"/>
        <a:buAutoNum type="arabicParen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Explore-camp</a:t>
            </a:r>
            <a:endParaRPr lang="fr-FR" dirty="0"/>
          </a:p>
        </p:txBody>
      </p:sp>
      <p:sp>
        <p:nvSpPr>
          <p:cNvPr id="3" name="Sous-titre 2"/>
          <p:cNvSpPr>
            <a:spLocks noGrp="1"/>
          </p:cNvSpPr>
          <p:nvPr>
            <p:ph type="subTitle" idx="1"/>
          </p:nvPr>
        </p:nvSpPr>
        <p:spPr/>
        <p:txBody>
          <a:bodyPr/>
          <a:lstStyle/>
          <a:p>
            <a:r>
              <a:rPr lang="fr-FR" dirty="0"/>
              <a:t>Enseignement entre pairs au moyen d’un outil de questionnement </a:t>
            </a:r>
            <a:r>
              <a:rPr lang="fr-FR" dirty="0" smtClean="0"/>
              <a:t>numérique (</a:t>
            </a:r>
            <a:r>
              <a:rPr lang="fr-FR" dirty="0" err="1" smtClean="0"/>
              <a:t>Wooclap</a:t>
            </a:r>
            <a:r>
              <a:rPr lang="fr-FR" dirty="0" smtClean="0"/>
              <a:t>)</a:t>
            </a:r>
            <a:endParaRPr lang="fr-FR" dirty="0"/>
          </a:p>
        </p:txBody>
      </p:sp>
    </p:spTree>
    <p:extLst>
      <p:ext uri="{BB962C8B-B14F-4D97-AF65-F5344CB8AC3E}">
        <p14:creationId xmlns:p14="http://schemas.microsoft.com/office/powerpoint/2010/main" val="308953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dispositif</a:t>
            </a:r>
            <a:endParaRPr lang="fr-FR" dirty="0"/>
          </a:p>
        </p:txBody>
      </p:sp>
    </p:spTree>
    <p:extLst>
      <p:ext uri="{BB962C8B-B14F-4D97-AF65-F5344CB8AC3E}">
        <p14:creationId xmlns:p14="http://schemas.microsoft.com/office/powerpoint/2010/main" val="1526411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smtClean="0">
                <a:solidFill>
                  <a:schemeClr val="tx1"/>
                </a:solidFill>
                <a:latin typeface="+mn-lt"/>
                <a:ea typeface="+mn-ea"/>
                <a:cs typeface="+mn-cs"/>
              </a:rPr>
              <a:t>Étape 1 :</a:t>
            </a:r>
            <a:endParaRPr lang="fr-FR" sz="3200" dirty="0">
              <a:solidFill>
                <a:schemeClr val="tx1"/>
              </a:solidFill>
              <a:latin typeface="+mn-lt"/>
              <a:ea typeface="+mn-ea"/>
              <a:cs typeface="+mn-cs"/>
            </a:endParaRPr>
          </a:p>
        </p:txBody>
      </p:sp>
      <p:sp>
        <p:nvSpPr>
          <p:cNvPr id="3" name="Espace réservé du contenu 2"/>
          <p:cNvSpPr>
            <a:spLocks noGrp="1"/>
          </p:cNvSpPr>
          <p:nvPr>
            <p:ph idx="1"/>
          </p:nvPr>
        </p:nvSpPr>
        <p:spPr>
          <a:xfrm>
            <a:off x="1435608" y="2708920"/>
            <a:ext cx="7498080" cy="2808312"/>
          </a:xfrm>
        </p:spPr>
        <p:txBody>
          <a:bodyPr/>
          <a:lstStyle/>
          <a:p>
            <a:pPr marL="82296" indent="0">
              <a:buNone/>
            </a:pPr>
            <a:r>
              <a:rPr lang="fr-FR" dirty="0" smtClean="0"/>
              <a:t>Recherche individuelle et premier vote</a:t>
            </a:r>
            <a:endParaRPr lang="fr-FR" dirty="0"/>
          </a:p>
        </p:txBody>
      </p:sp>
    </p:spTree>
    <p:extLst>
      <p:ext uri="{BB962C8B-B14F-4D97-AF65-F5344CB8AC3E}">
        <p14:creationId xmlns:p14="http://schemas.microsoft.com/office/powerpoint/2010/main" val="2705283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a:solidFill>
                  <a:schemeClr val="tx1"/>
                </a:solidFill>
                <a:latin typeface="+mn-lt"/>
                <a:ea typeface="+mn-ea"/>
                <a:cs typeface="+mn-cs"/>
              </a:rPr>
              <a:t>Étape 2 :</a:t>
            </a:r>
          </a:p>
        </p:txBody>
      </p:sp>
      <p:sp>
        <p:nvSpPr>
          <p:cNvPr id="3" name="Espace réservé du contenu 2"/>
          <p:cNvSpPr>
            <a:spLocks noGrp="1"/>
          </p:cNvSpPr>
          <p:nvPr>
            <p:ph idx="1"/>
          </p:nvPr>
        </p:nvSpPr>
        <p:spPr>
          <a:xfrm>
            <a:off x="1435608" y="2708920"/>
            <a:ext cx="7498080" cy="2808312"/>
          </a:xfrm>
        </p:spPr>
        <p:txBody>
          <a:bodyPr/>
          <a:lstStyle/>
          <a:p>
            <a:pPr marL="82296" indent="0">
              <a:buNone/>
            </a:pPr>
            <a:r>
              <a:rPr lang="fr-FR" dirty="0" smtClean="0"/>
              <a:t>Projection </a:t>
            </a:r>
            <a:r>
              <a:rPr lang="fr-FR" dirty="0"/>
              <a:t>des résultats du vote</a:t>
            </a:r>
          </a:p>
        </p:txBody>
      </p:sp>
    </p:spTree>
    <p:extLst>
      <p:ext uri="{BB962C8B-B14F-4D97-AF65-F5344CB8AC3E}">
        <p14:creationId xmlns:p14="http://schemas.microsoft.com/office/powerpoint/2010/main" val="2082655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a:solidFill>
                  <a:schemeClr val="tx1"/>
                </a:solidFill>
                <a:latin typeface="+mn-lt"/>
                <a:ea typeface="+mn-ea"/>
                <a:cs typeface="+mn-cs"/>
              </a:rPr>
              <a:t>Étape 3 :</a:t>
            </a:r>
          </a:p>
        </p:txBody>
      </p:sp>
      <p:sp>
        <p:nvSpPr>
          <p:cNvPr id="3" name="Espace réservé du contenu 2"/>
          <p:cNvSpPr>
            <a:spLocks noGrp="1"/>
          </p:cNvSpPr>
          <p:nvPr>
            <p:ph idx="1"/>
          </p:nvPr>
        </p:nvSpPr>
        <p:spPr>
          <a:xfrm>
            <a:off x="1187624" y="2708920"/>
            <a:ext cx="7848872" cy="2808312"/>
          </a:xfrm>
        </p:spPr>
        <p:txBody>
          <a:bodyPr/>
          <a:lstStyle/>
          <a:p>
            <a:pPr marL="82296" indent="0">
              <a:buNone/>
            </a:pPr>
            <a:r>
              <a:rPr lang="fr-FR" dirty="0" smtClean="0"/>
              <a:t>Confrontation entre </a:t>
            </a:r>
            <a:r>
              <a:rPr lang="fr-FR" dirty="0" smtClean="0"/>
              <a:t>pairs </a:t>
            </a:r>
            <a:r>
              <a:rPr lang="fr-FR" sz="2800" dirty="0" smtClean="0"/>
              <a:t>(si 35 % &lt; p &lt; 70 %)</a:t>
            </a:r>
            <a:endParaRPr lang="fr-FR" sz="2800" dirty="0"/>
          </a:p>
        </p:txBody>
      </p:sp>
    </p:spTree>
    <p:extLst>
      <p:ext uri="{BB962C8B-B14F-4D97-AF65-F5344CB8AC3E}">
        <p14:creationId xmlns:p14="http://schemas.microsoft.com/office/powerpoint/2010/main" val="1743796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a:solidFill>
                  <a:schemeClr val="tx1"/>
                </a:solidFill>
                <a:latin typeface="+mn-lt"/>
                <a:ea typeface="+mn-ea"/>
                <a:cs typeface="+mn-cs"/>
              </a:rPr>
              <a:t>Étape 4 :</a:t>
            </a:r>
          </a:p>
        </p:txBody>
      </p:sp>
      <p:sp>
        <p:nvSpPr>
          <p:cNvPr id="3" name="Espace réservé du contenu 2"/>
          <p:cNvSpPr>
            <a:spLocks noGrp="1"/>
          </p:cNvSpPr>
          <p:nvPr>
            <p:ph idx="1"/>
          </p:nvPr>
        </p:nvSpPr>
        <p:spPr>
          <a:xfrm>
            <a:off x="1435608" y="2708920"/>
            <a:ext cx="7498080" cy="2808312"/>
          </a:xfrm>
        </p:spPr>
        <p:txBody>
          <a:bodyPr/>
          <a:lstStyle/>
          <a:p>
            <a:pPr marL="82296" indent="0">
              <a:buNone/>
            </a:pPr>
            <a:r>
              <a:rPr lang="fr-FR" dirty="0" smtClean="0"/>
              <a:t>Second vote</a:t>
            </a:r>
            <a:endParaRPr lang="fr-FR" dirty="0"/>
          </a:p>
        </p:txBody>
      </p:sp>
    </p:spTree>
    <p:extLst>
      <p:ext uri="{BB962C8B-B14F-4D97-AF65-F5344CB8AC3E}">
        <p14:creationId xmlns:p14="http://schemas.microsoft.com/office/powerpoint/2010/main" val="2005276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a:solidFill>
                  <a:schemeClr val="tx1"/>
                </a:solidFill>
                <a:latin typeface="+mn-lt"/>
                <a:ea typeface="+mn-ea"/>
                <a:cs typeface="+mn-cs"/>
              </a:rPr>
              <a:t>Étape 5 :</a:t>
            </a:r>
          </a:p>
        </p:txBody>
      </p:sp>
      <p:sp>
        <p:nvSpPr>
          <p:cNvPr id="3" name="Espace réservé du contenu 2"/>
          <p:cNvSpPr>
            <a:spLocks noGrp="1"/>
          </p:cNvSpPr>
          <p:nvPr>
            <p:ph idx="1"/>
          </p:nvPr>
        </p:nvSpPr>
        <p:spPr>
          <a:xfrm>
            <a:off x="1435608" y="2708920"/>
            <a:ext cx="7498080" cy="2808312"/>
          </a:xfrm>
        </p:spPr>
        <p:txBody>
          <a:bodyPr/>
          <a:lstStyle/>
          <a:p>
            <a:pPr marL="82296" indent="0">
              <a:buNone/>
            </a:pPr>
            <a:r>
              <a:rPr lang="fr-FR" dirty="0" smtClean="0"/>
              <a:t>Étayage de l’enseignant si besoin</a:t>
            </a:r>
            <a:endParaRPr lang="fr-FR" dirty="0"/>
          </a:p>
        </p:txBody>
      </p:sp>
    </p:spTree>
    <p:extLst>
      <p:ext uri="{BB962C8B-B14F-4D97-AF65-F5344CB8AC3E}">
        <p14:creationId xmlns:p14="http://schemas.microsoft.com/office/powerpoint/2010/main" val="27629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498178"/>
          </a:xfrm>
        </p:spPr>
        <p:txBody>
          <a:bodyPr>
            <a:normAutofit/>
          </a:bodyPr>
          <a:lstStyle/>
          <a:p>
            <a:pPr algn="ctr"/>
            <a:r>
              <a:rPr lang="fr-FR" sz="3200" dirty="0">
                <a:solidFill>
                  <a:schemeClr val="tx1"/>
                </a:solidFill>
                <a:latin typeface="+mn-lt"/>
                <a:ea typeface="+mn-ea"/>
                <a:cs typeface="+mn-cs"/>
              </a:rPr>
              <a:t>Les bénéfices</a:t>
            </a:r>
          </a:p>
        </p:txBody>
      </p:sp>
      <p:sp>
        <p:nvSpPr>
          <p:cNvPr id="4" name="Espace réservé du contenu 3"/>
          <p:cNvSpPr>
            <a:spLocks noGrp="1"/>
          </p:cNvSpPr>
          <p:nvPr>
            <p:ph idx="1"/>
          </p:nvPr>
        </p:nvSpPr>
        <p:spPr>
          <a:xfrm>
            <a:off x="1403648" y="1628800"/>
            <a:ext cx="7498080" cy="4558743"/>
          </a:xfrm>
        </p:spPr>
        <p:txBody>
          <a:bodyPr>
            <a:normAutofit fontScale="77500" lnSpcReduction="20000"/>
          </a:bodyPr>
          <a:lstStyle/>
          <a:p>
            <a:r>
              <a:rPr lang="fr-FR" dirty="0" smtClean="0"/>
              <a:t>Attention</a:t>
            </a:r>
            <a:r>
              <a:rPr lang="fr-FR" dirty="0"/>
              <a:t>, participation et engagement accrus durant le cours ;</a:t>
            </a:r>
          </a:p>
          <a:p>
            <a:r>
              <a:rPr lang="fr-FR" dirty="0" smtClean="0"/>
              <a:t>Discussions </a:t>
            </a:r>
            <a:r>
              <a:rPr lang="fr-FR" dirty="0"/>
              <a:t>entre pairs pour construire la connaissance (constructivisme pédagogique) ;</a:t>
            </a:r>
          </a:p>
          <a:p>
            <a:r>
              <a:rPr lang="fr-FR" dirty="0" smtClean="0"/>
              <a:t>Adaptation possible du </a:t>
            </a:r>
            <a:r>
              <a:rPr lang="fr-FR" dirty="0"/>
              <a:t>cours par l'enseignant suivant les retours d'informations (contingent </a:t>
            </a:r>
            <a:r>
              <a:rPr lang="fr-FR" dirty="0" err="1"/>
              <a:t>teaching</a:t>
            </a:r>
            <a:r>
              <a:rPr lang="fr-FR" dirty="0"/>
              <a:t>) ;</a:t>
            </a:r>
          </a:p>
          <a:p>
            <a:r>
              <a:rPr lang="fr-FR" dirty="0"/>
              <a:t>Évaluation formative </a:t>
            </a:r>
            <a:r>
              <a:rPr lang="fr-FR" dirty="0" smtClean="0"/>
              <a:t>; retours </a:t>
            </a:r>
            <a:r>
              <a:rPr lang="fr-FR" dirty="0"/>
              <a:t>d'informations (feedback) réguliers entre </a:t>
            </a:r>
            <a:r>
              <a:rPr lang="fr-FR" dirty="0" smtClean="0"/>
              <a:t>élèves et enseignant, entre élèves ;</a:t>
            </a:r>
          </a:p>
          <a:p>
            <a:r>
              <a:rPr lang="fr-FR" dirty="0" smtClean="0"/>
              <a:t>Meilleures performances aux examens ;</a:t>
            </a:r>
          </a:p>
          <a:p>
            <a:r>
              <a:rPr lang="fr-FR" dirty="0" smtClean="0"/>
              <a:t>Plus-value </a:t>
            </a:r>
            <a:r>
              <a:rPr lang="fr-FR" dirty="0"/>
              <a:t>qualitative des savoirs acquis (meilleure compréhension</a:t>
            </a:r>
            <a:r>
              <a:rPr lang="fr-FR" dirty="0" smtClean="0"/>
              <a:t>).</a:t>
            </a:r>
            <a:endParaRPr lang="fr-FR" dirty="0"/>
          </a:p>
        </p:txBody>
      </p:sp>
    </p:spTree>
    <p:extLst>
      <p:ext uri="{BB962C8B-B14F-4D97-AF65-F5344CB8AC3E}">
        <p14:creationId xmlns:p14="http://schemas.microsoft.com/office/powerpoint/2010/main" val="292992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498178"/>
          </a:xfrm>
        </p:spPr>
        <p:txBody>
          <a:bodyPr>
            <a:normAutofit/>
          </a:bodyPr>
          <a:lstStyle/>
          <a:p>
            <a:pPr algn="ctr"/>
            <a:r>
              <a:rPr lang="fr-FR" sz="3200" dirty="0" smtClean="0">
                <a:solidFill>
                  <a:schemeClr val="tx1"/>
                </a:solidFill>
                <a:latin typeface="+mn-lt"/>
                <a:ea typeface="+mn-ea"/>
                <a:cs typeface="+mn-cs"/>
              </a:rPr>
              <a:t>D’autres dispositifs / matériels</a:t>
            </a:r>
            <a:endParaRPr lang="fr-FR" sz="3200" dirty="0">
              <a:solidFill>
                <a:schemeClr val="tx1"/>
              </a:solidFill>
              <a:latin typeface="+mn-lt"/>
              <a:ea typeface="+mn-ea"/>
              <a:cs typeface="+mn-cs"/>
            </a:endParaRPr>
          </a:p>
        </p:txBody>
      </p:sp>
      <p:sp>
        <p:nvSpPr>
          <p:cNvPr id="4" name="Espace réservé du contenu 3"/>
          <p:cNvSpPr>
            <a:spLocks noGrp="1"/>
          </p:cNvSpPr>
          <p:nvPr>
            <p:ph idx="1"/>
          </p:nvPr>
        </p:nvSpPr>
        <p:spPr>
          <a:xfrm>
            <a:off x="1403648" y="1628800"/>
            <a:ext cx="7498080" cy="4558743"/>
          </a:xfrm>
        </p:spPr>
        <p:txBody>
          <a:bodyPr>
            <a:normAutofit/>
          </a:bodyPr>
          <a:lstStyle/>
          <a:p>
            <a:pPr>
              <a:buFont typeface="Arial" panose="020B0604020202020204" pitchFamily="34" charset="0"/>
              <a:buChar char="•"/>
            </a:pPr>
            <a:r>
              <a:rPr lang="fr-FR" dirty="0" smtClean="0"/>
              <a:t>Questions ouvertes, nuage de mots, association, sondage…</a:t>
            </a:r>
          </a:p>
          <a:p>
            <a:pPr>
              <a:buFont typeface="Arial" panose="020B0604020202020204" pitchFamily="34" charset="0"/>
              <a:buChar char="•"/>
            </a:pPr>
            <a:r>
              <a:rPr lang="fr-FR" dirty="0" err="1" smtClean="0"/>
              <a:t>Plickers</a:t>
            </a:r>
            <a:endParaRPr lang="fr-FR" dirty="0" smtClean="0"/>
          </a:p>
          <a:p>
            <a:pPr>
              <a:buFont typeface="Arial" panose="020B0604020202020204" pitchFamily="34" charset="0"/>
              <a:buChar char="•"/>
            </a:pPr>
            <a:r>
              <a:rPr lang="fr-FR" dirty="0"/>
              <a:t>B</a:t>
            </a:r>
            <a:r>
              <a:rPr lang="fr-FR" dirty="0" smtClean="0"/>
              <a:t>oîtiers </a:t>
            </a:r>
            <a:r>
              <a:rPr lang="fr-FR" dirty="0"/>
              <a:t>de </a:t>
            </a:r>
            <a:r>
              <a:rPr lang="fr-FR" dirty="0" smtClean="0"/>
              <a:t>vote</a:t>
            </a:r>
          </a:p>
          <a:p>
            <a:pPr>
              <a:buFont typeface="Arial" panose="020B0604020202020204" pitchFamily="34" charset="0"/>
              <a:buChar char="•"/>
            </a:pPr>
            <a:r>
              <a:rPr lang="fr-FR" dirty="0" err="1" smtClean="0"/>
              <a:t>Elaastic</a:t>
            </a:r>
            <a:endParaRPr lang="fr-FR" dirty="0" smtClean="0"/>
          </a:p>
          <a:p>
            <a:pPr>
              <a:buFont typeface="Arial" panose="020B0604020202020204" pitchFamily="34" charset="0"/>
              <a:buChar char="•"/>
            </a:pPr>
            <a:endParaRPr lang="fr-FR" dirty="0"/>
          </a:p>
          <a:p>
            <a:pPr>
              <a:buFont typeface="Arial" panose="020B0604020202020204" pitchFamily="34" charset="0"/>
              <a:buChar char="•"/>
            </a:pPr>
            <a:endParaRPr lang="fr-FR" dirty="0"/>
          </a:p>
        </p:txBody>
      </p:sp>
    </p:spTree>
    <p:extLst>
      <p:ext uri="{BB962C8B-B14F-4D97-AF65-F5344CB8AC3E}">
        <p14:creationId xmlns:p14="http://schemas.microsoft.com/office/powerpoint/2010/main" val="429266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Quelles questions</a:t>
            </a:r>
            <a:r>
              <a:rPr lang="fr-FR" dirty="0"/>
              <a:t> </a:t>
            </a:r>
            <a:r>
              <a:rPr lang="fr-FR" dirty="0" smtClean="0"/>
              <a:t>?</a:t>
            </a:r>
            <a:endParaRPr lang="fr-FR" dirty="0"/>
          </a:p>
        </p:txBody>
      </p:sp>
      <p:sp>
        <p:nvSpPr>
          <p:cNvPr id="3" name="Rectangle 2"/>
          <p:cNvSpPr/>
          <p:nvPr/>
        </p:nvSpPr>
        <p:spPr>
          <a:xfrm>
            <a:off x="2555776" y="3933056"/>
            <a:ext cx="5976664" cy="1631216"/>
          </a:xfrm>
          <a:prstGeom prst="rect">
            <a:avLst/>
          </a:prstGeom>
        </p:spPr>
        <p:txBody>
          <a:bodyPr wrap="square">
            <a:spAutoFit/>
          </a:bodyPr>
          <a:lstStyle/>
          <a:p>
            <a:r>
              <a:rPr lang="en-US" sz="2000" dirty="0" smtClean="0"/>
              <a:t>« More important than the technology, is the need to ask the right questions. Poorly structured questions or ones that do not focus on key concepts or reveal misunderstandings can undermine the value of clickers (Wang et al., 2014, p 4) ». </a:t>
            </a:r>
            <a:endParaRPr lang="en-US" sz="2000" dirty="0"/>
          </a:p>
        </p:txBody>
      </p:sp>
    </p:spTree>
    <p:extLst>
      <p:ext uri="{BB962C8B-B14F-4D97-AF65-F5344CB8AC3E}">
        <p14:creationId xmlns:p14="http://schemas.microsoft.com/office/powerpoint/2010/main" val="3955897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259632" y="1844824"/>
            <a:ext cx="7498080" cy="1152128"/>
          </a:xfrm>
        </p:spPr>
        <p:txBody>
          <a:bodyPr>
            <a:normAutofit fontScale="90000"/>
          </a:bodyPr>
          <a:lstStyle/>
          <a:p>
            <a:r>
              <a:rPr lang="fr-FR" sz="2700" dirty="0" smtClean="0"/>
              <a:t>« Chaque carte ayant une voyelle sur une face porte un nombre pair sur l'autre face. »</a:t>
            </a:r>
            <a:r>
              <a:rPr lang="fr-FR" dirty="0" smtClean="0"/>
              <a:t/>
            </a:r>
            <a:br>
              <a:rPr lang="fr-FR" dirty="0" smtClean="0"/>
            </a:br>
            <a:r>
              <a:rPr lang="fr-FR" dirty="0" smtClean="0"/>
              <a:t/>
            </a:r>
            <a:br>
              <a:rPr lang="fr-FR" dirty="0" smtClean="0"/>
            </a:br>
            <a:endParaRPr lang="fr-FR" dirty="0"/>
          </a:p>
        </p:txBody>
      </p:sp>
      <p:sp>
        <p:nvSpPr>
          <p:cNvPr id="5" name="Espace réservé du contenu 4"/>
          <p:cNvSpPr>
            <a:spLocks noGrp="1"/>
          </p:cNvSpPr>
          <p:nvPr>
            <p:ph idx="1"/>
          </p:nvPr>
        </p:nvSpPr>
        <p:spPr>
          <a:xfrm>
            <a:off x="1187624" y="3429000"/>
            <a:ext cx="7498080" cy="3539480"/>
          </a:xfrm>
        </p:spPr>
        <p:txBody>
          <a:bodyPr/>
          <a:lstStyle/>
          <a:p>
            <a:r>
              <a:rPr lang="fr-FR" dirty="0" smtClean="0"/>
              <a:t>0</a:t>
            </a:r>
          </a:p>
          <a:p>
            <a:r>
              <a:rPr lang="fr-FR" dirty="0" smtClean="0"/>
              <a:t>1</a:t>
            </a:r>
          </a:p>
          <a:p>
            <a:r>
              <a:rPr lang="fr-FR" dirty="0" smtClean="0"/>
              <a:t>2</a:t>
            </a:r>
          </a:p>
          <a:p>
            <a:r>
              <a:rPr lang="fr-FR" dirty="0" smtClean="0"/>
              <a:t>3</a:t>
            </a:r>
          </a:p>
          <a:p>
            <a:r>
              <a:rPr lang="fr-FR" dirty="0" smtClean="0"/>
              <a:t>4</a:t>
            </a:r>
            <a:endParaRPr lang="fr-FR" dirty="0"/>
          </a:p>
        </p:txBody>
      </p:sp>
      <p:sp>
        <p:nvSpPr>
          <p:cNvPr id="6" name="Rectangle à coins arrondis 5"/>
          <p:cNvSpPr/>
          <p:nvPr/>
        </p:nvSpPr>
        <p:spPr>
          <a:xfrm>
            <a:off x="2267744" y="116632"/>
            <a:ext cx="914400" cy="1274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E</a:t>
            </a:r>
            <a:endParaRPr lang="fr-FR" sz="5400" dirty="0"/>
          </a:p>
        </p:txBody>
      </p:sp>
      <p:sp>
        <p:nvSpPr>
          <p:cNvPr id="7" name="Rectangle à coins arrondis 6"/>
          <p:cNvSpPr/>
          <p:nvPr/>
        </p:nvSpPr>
        <p:spPr>
          <a:xfrm>
            <a:off x="3635896" y="116632"/>
            <a:ext cx="914400" cy="1274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G</a:t>
            </a:r>
            <a:endParaRPr lang="fr-FR" sz="5400" dirty="0"/>
          </a:p>
        </p:txBody>
      </p:sp>
      <p:sp>
        <p:nvSpPr>
          <p:cNvPr id="8" name="Rectangle à coins arrondis 7"/>
          <p:cNvSpPr/>
          <p:nvPr/>
        </p:nvSpPr>
        <p:spPr>
          <a:xfrm>
            <a:off x="5076056" y="116632"/>
            <a:ext cx="914400" cy="1274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6</a:t>
            </a:r>
            <a:endParaRPr lang="fr-FR" sz="5400" dirty="0"/>
          </a:p>
        </p:txBody>
      </p:sp>
      <p:sp>
        <p:nvSpPr>
          <p:cNvPr id="9" name="Rectangle à coins arrondis 8"/>
          <p:cNvSpPr/>
          <p:nvPr/>
        </p:nvSpPr>
        <p:spPr>
          <a:xfrm>
            <a:off x="6444208" y="116632"/>
            <a:ext cx="914400" cy="1274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9</a:t>
            </a:r>
            <a:endParaRPr lang="fr-FR" sz="5400" dirty="0"/>
          </a:p>
        </p:txBody>
      </p:sp>
      <p:sp>
        <p:nvSpPr>
          <p:cNvPr id="10" name="Titre 1"/>
          <p:cNvSpPr txBox="1">
            <a:spLocks/>
          </p:cNvSpPr>
          <p:nvPr/>
        </p:nvSpPr>
        <p:spPr>
          <a:xfrm>
            <a:off x="1187624" y="1772816"/>
            <a:ext cx="7498080" cy="2434282"/>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Pour contrôler si cette phrase est vraie,</a:t>
            </a:r>
            <a:r>
              <a:rPr kumimoji="0" lang="fr-FR" sz="28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le nombre minimum de cartes à retourner est :</a:t>
            </a:r>
            <a:endParaRPr kumimoji="0" lang="fr-FR"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extLst>
      <p:ext uri="{BB962C8B-B14F-4D97-AF65-F5344CB8AC3E}">
        <p14:creationId xmlns:p14="http://schemas.microsoft.com/office/powerpoint/2010/main" val="105634936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questions…</a:t>
            </a:r>
          </a:p>
        </p:txBody>
      </p:sp>
    </p:spTree>
    <p:extLst>
      <p:ext uri="{BB962C8B-B14F-4D97-AF65-F5344CB8AC3E}">
        <p14:creationId xmlns:p14="http://schemas.microsoft.com/office/powerpoint/2010/main" val="2142794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06090"/>
          </a:xfrm>
        </p:spPr>
        <p:txBody>
          <a:bodyPr anchor="ctr">
            <a:normAutofit/>
          </a:bodyPr>
          <a:lstStyle/>
          <a:p>
            <a:pPr algn="ctr"/>
            <a:r>
              <a:rPr lang="fr-FR" sz="3200" dirty="0" smtClean="0">
                <a:solidFill>
                  <a:schemeClr val="tx1"/>
                </a:solidFill>
                <a:latin typeface="+mn-lt"/>
                <a:ea typeface="+mn-ea"/>
                <a:cs typeface="+mn-cs"/>
              </a:rPr>
              <a:t>Un processus circulaire</a:t>
            </a:r>
            <a:endParaRPr lang="fr-FR" sz="3200" dirty="0">
              <a:solidFill>
                <a:schemeClr val="tx1"/>
              </a:solidFill>
              <a:latin typeface="+mn-lt"/>
              <a:ea typeface="+mn-ea"/>
              <a:cs typeface="+mn-cs"/>
            </a:endParaRPr>
          </a:p>
        </p:txBody>
      </p:sp>
      <p:pic>
        <p:nvPicPr>
          <p:cNvPr id="5" name="Image 4"/>
          <p:cNvPicPr/>
          <p:nvPr/>
        </p:nvPicPr>
        <p:blipFill>
          <a:blip r:embed="rId3">
            <a:clrChange>
              <a:clrFrom>
                <a:srgbClr val="FFFFFF"/>
              </a:clrFrom>
              <a:clrTo>
                <a:srgbClr val="FFFFFF">
                  <a:alpha val="0"/>
                </a:srgbClr>
              </a:clrTo>
            </a:clrChange>
          </a:blip>
          <a:stretch>
            <a:fillRect/>
          </a:stretch>
        </p:blipFill>
        <p:spPr bwMode="auto">
          <a:xfrm>
            <a:off x="1547664" y="1196752"/>
            <a:ext cx="6048672" cy="4392488"/>
          </a:xfrm>
          <a:prstGeom prst="rect">
            <a:avLst/>
          </a:prstGeom>
        </p:spPr>
      </p:pic>
    </p:spTree>
    <p:extLst>
      <p:ext uri="{BB962C8B-B14F-4D97-AF65-F5344CB8AC3E}">
        <p14:creationId xmlns:p14="http://schemas.microsoft.com/office/powerpoint/2010/main" val="3389352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Écriture d’une </a:t>
            </a:r>
            <a:r>
              <a:rPr lang="fr-FR" dirty="0" smtClean="0"/>
              <a:t>question : </a:t>
            </a:r>
            <a:br>
              <a:rPr lang="fr-FR" dirty="0" smtClean="0"/>
            </a:br>
            <a:r>
              <a:rPr lang="fr-FR" dirty="0" smtClean="0"/>
              <a:t>3 points essentiels</a:t>
            </a:r>
            <a:endParaRPr lang="fr-FR" dirty="0"/>
          </a:p>
        </p:txBody>
      </p:sp>
      <p:sp>
        <p:nvSpPr>
          <p:cNvPr id="3" name="Espace réservé du contenu 2"/>
          <p:cNvSpPr>
            <a:spLocks noGrp="1"/>
          </p:cNvSpPr>
          <p:nvPr>
            <p:ph idx="1"/>
          </p:nvPr>
        </p:nvSpPr>
        <p:spPr>
          <a:xfrm>
            <a:off x="1187624" y="2708920"/>
            <a:ext cx="7708392" cy="3539480"/>
          </a:xfrm>
        </p:spPr>
        <p:txBody>
          <a:bodyPr/>
          <a:lstStyle/>
          <a:p>
            <a:r>
              <a:rPr lang="fr-FR" dirty="0" smtClean="0"/>
              <a:t>Se mettre à la place des élèves ;</a:t>
            </a:r>
            <a:endParaRPr lang="fr-FR" dirty="0"/>
          </a:p>
          <a:p>
            <a:r>
              <a:rPr lang="fr-FR" dirty="0" smtClean="0"/>
              <a:t>Interroger sur des niveaux cognitifs variés</a:t>
            </a:r>
          </a:p>
          <a:p>
            <a:r>
              <a:rPr lang="fr-FR" dirty="0" smtClean="0"/>
              <a:t>Inclure du métacognitif</a:t>
            </a:r>
            <a:endParaRPr lang="fr-FR" dirty="0"/>
          </a:p>
        </p:txBody>
      </p:sp>
    </p:spTree>
    <p:extLst>
      <p:ext uri="{BB962C8B-B14F-4D97-AF65-F5344CB8AC3E}">
        <p14:creationId xmlns:p14="http://schemas.microsoft.com/office/powerpoint/2010/main" val="138093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066130"/>
          </a:xfrm>
        </p:spPr>
        <p:txBody>
          <a:bodyPr/>
          <a:lstStyle/>
          <a:p>
            <a:r>
              <a:rPr lang="fr-FR" dirty="0"/>
              <a:t>Se mettre à la place des élèves </a:t>
            </a:r>
            <a:r>
              <a:rPr lang="fr-FR" dirty="0" smtClean="0"/>
              <a:t>:</a:t>
            </a:r>
            <a:endParaRPr lang="fr-FR" dirty="0"/>
          </a:p>
        </p:txBody>
      </p:sp>
      <p:sp>
        <p:nvSpPr>
          <p:cNvPr id="3" name="Espace réservé du contenu 2"/>
          <p:cNvSpPr>
            <a:spLocks noGrp="1"/>
          </p:cNvSpPr>
          <p:nvPr>
            <p:ph idx="1"/>
          </p:nvPr>
        </p:nvSpPr>
        <p:spPr>
          <a:xfrm>
            <a:off x="1435608" y="1628800"/>
            <a:ext cx="7498080" cy="4619600"/>
          </a:xfrm>
        </p:spPr>
        <p:txBody>
          <a:bodyPr/>
          <a:lstStyle/>
          <a:p>
            <a:pPr marL="82296" indent="0">
              <a:buNone/>
            </a:pPr>
            <a:r>
              <a:rPr lang="fr-FR" dirty="0" smtClean="0"/>
              <a:t>Cela implique : </a:t>
            </a:r>
          </a:p>
          <a:p>
            <a:pPr>
              <a:buFont typeface="Arial" panose="020B0604020202020204" pitchFamily="34" charset="0"/>
              <a:buChar char="•"/>
            </a:pPr>
            <a:r>
              <a:rPr lang="fr-FR" dirty="0" smtClean="0"/>
              <a:t>Interroger sur des conceptions fausses ;</a:t>
            </a:r>
          </a:p>
          <a:p>
            <a:pPr>
              <a:buFont typeface="Arial" panose="020B0604020202020204" pitchFamily="34" charset="0"/>
              <a:buChar char="•"/>
            </a:pPr>
            <a:r>
              <a:rPr lang="fr-FR" dirty="0" smtClean="0"/>
              <a:t>Les distracteurs doivent se baser sur les erreurs courantes ;</a:t>
            </a:r>
          </a:p>
          <a:p>
            <a:pPr>
              <a:buFont typeface="Arial" panose="020B0604020202020204" pitchFamily="34" charset="0"/>
              <a:buChar char="•"/>
            </a:pPr>
            <a:r>
              <a:rPr lang="fr-FR" dirty="0" smtClean="0"/>
              <a:t>La bonne réponse ne doit pas être flagrante.</a:t>
            </a:r>
            <a:endParaRPr lang="fr-FR" dirty="0"/>
          </a:p>
        </p:txBody>
      </p:sp>
      <p:sp>
        <p:nvSpPr>
          <p:cNvPr id="5" name="Pensées 4"/>
          <p:cNvSpPr/>
          <p:nvPr/>
        </p:nvSpPr>
        <p:spPr>
          <a:xfrm>
            <a:off x="5004048" y="1412776"/>
            <a:ext cx="4139952" cy="79208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fr-FR">
                <a:solidFill>
                  <a:schemeClr val="bg1"/>
                </a:solidFill>
              </a:rPr>
              <a:t>bibliographie : « student's misconceptions in ... »</a:t>
            </a:r>
            <a:endParaRPr lang="fr-FR" dirty="0">
              <a:solidFill>
                <a:schemeClr val="bg1"/>
              </a:solidFill>
            </a:endParaRPr>
          </a:p>
        </p:txBody>
      </p:sp>
    </p:spTree>
    <p:extLst>
      <p:ext uri="{BB962C8B-B14F-4D97-AF65-F5344CB8AC3E}">
        <p14:creationId xmlns:p14="http://schemas.microsoft.com/office/powerpoint/2010/main" val="276334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066130"/>
          </a:xfrm>
        </p:spPr>
        <p:txBody>
          <a:bodyPr>
            <a:normAutofit fontScale="90000"/>
          </a:bodyPr>
          <a:lstStyle/>
          <a:p>
            <a:r>
              <a:rPr lang="fr-FR" dirty="0"/>
              <a:t>Interroger sur des niveaux cognitifs </a:t>
            </a:r>
            <a:r>
              <a:rPr lang="fr-FR" dirty="0" smtClean="0"/>
              <a:t>variés :</a:t>
            </a:r>
            <a:endParaRPr lang="fr-FR" dirty="0"/>
          </a:p>
        </p:txBody>
      </p:sp>
      <p:pic>
        <p:nvPicPr>
          <p:cNvPr id="6" name="Image 5"/>
          <p:cNvPicPr/>
          <p:nvPr/>
        </p:nvPicPr>
        <p:blipFill>
          <a:blip r:embed="rId3"/>
          <a:stretch>
            <a:fillRect/>
          </a:stretch>
        </p:blipFill>
        <p:spPr>
          <a:xfrm>
            <a:off x="1907704" y="1484784"/>
            <a:ext cx="5544616" cy="3960439"/>
          </a:xfrm>
          <a:prstGeom prst="rect">
            <a:avLst/>
          </a:prstGeom>
          <a:ln>
            <a:solidFill>
              <a:schemeClr val="accent1"/>
            </a:solidFill>
          </a:ln>
        </p:spPr>
      </p:pic>
    </p:spTree>
    <p:extLst>
      <p:ext uri="{BB962C8B-B14F-4D97-AF65-F5344CB8AC3E}">
        <p14:creationId xmlns:p14="http://schemas.microsoft.com/office/powerpoint/2010/main" val="1991855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066130"/>
          </a:xfrm>
        </p:spPr>
        <p:txBody>
          <a:bodyPr>
            <a:normAutofit fontScale="90000"/>
          </a:bodyPr>
          <a:lstStyle/>
          <a:p>
            <a:r>
              <a:rPr lang="fr-FR" dirty="0"/>
              <a:t>Interroger sur des niveaux cognitifs </a:t>
            </a:r>
            <a:r>
              <a:rPr lang="fr-FR" dirty="0" smtClean="0"/>
              <a:t>variés :</a:t>
            </a:r>
            <a:endParaRPr lang="fr-FR" dirty="0"/>
          </a:p>
        </p:txBody>
      </p:sp>
      <p:sp>
        <p:nvSpPr>
          <p:cNvPr id="3" name="Espace réservé du contenu 2"/>
          <p:cNvSpPr>
            <a:spLocks noGrp="1"/>
          </p:cNvSpPr>
          <p:nvPr>
            <p:ph idx="1"/>
          </p:nvPr>
        </p:nvSpPr>
        <p:spPr>
          <a:xfrm>
            <a:off x="1043608" y="1988840"/>
            <a:ext cx="8100392" cy="4259560"/>
          </a:xfrm>
        </p:spPr>
        <p:txBody>
          <a:bodyPr>
            <a:normAutofit/>
          </a:bodyPr>
          <a:lstStyle/>
          <a:p>
            <a:pPr>
              <a:buFont typeface="Arial" panose="020B0604020202020204" pitchFamily="34" charset="0"/>
              <a:buChar char="•"/>
            </a:pPr>
            <a:r>
              <a:rPr lang="fr-FR" sz="2800" dirty="0" smtClean="0"/>
              <a:t>Niveau cognitif faible </a:t>
            </a:r>
            <a:r>
              <a:rPr lang="fr-FR" sz="2800" dirty="0" smtClean="0">
                <a:sym typeface="Wingdings" panose="05000000000000000000" pitchFamily="2" charset="2"/>
              </a:rPr>
              <a:t> pas ou peu de discussion</a:t>
            </a:r>
          </a:p>
          <a:p>
            <a:pPr>
              <a:buFont typeface="Arial" panose="020B0604020202020204" pitchFamily="34" charset="0"/>
              <a:buChar char="•"/>
            </a:pPr>
            <a:r>
              <a:rPr lang="fr-FR" sz="2800" dirty="0" smtClean="0">
                <a:sym typeface="Wingdings" panose="05000000000000000000" pitchFamily="2" charset="2"/>
              </a:rPr>
              <a:t>Question trop facile  perte d’intérêt chez l’élève</a:t>
            </a:r>
          </a:p>
          <a:p>
            <a:pPr>
              <a:buFont typeface="Arial" panose="020B0604020202020204" pitchFamily="34" charset="0"/>
              <a:buChar char="•"/>
            </a:pPr>
            <a:r>
              <a:rPr lang="fr-FR" sz="2800" dirty="0" smtClean="0">
                <a:sym typeface="Wingdings" panose="05000000000000000000" pitchFamily="2" charset="2"/>
              </a:rPr>
              <a:t>Faire réfléchir à la meilleure stratégie</a:t>
            </a:r>
          </a:p>
          <a:p>
            <a:pPr>
              <a:buFont typeface="Arial" panose="020B0604020202020204" pitchFamily="34" charset="0"/>
              <a:buChar char="•"/>
            </a:pPr>
            <a:endParaRPr lang="fr-FR" sz="2800" dirty="0"/>
          </a:p>
        </p:txBody>
      </p:sp>
    </p:spTree>
    <p:extLst>
      <p:ext uri="{BB962C8B-B14F-4D97-AF65-F5344CB8AC3E}">
        <p14:creationId xmlns:p14="http://schemas.microsoft.com/office/powerpoint/2010/main" val="80586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31776"/>
            <a:ext cx="7498080" cy="2434282"/>
          </a:xfrm>
        </p:spPr>
        <p:txBody>
          <a:bodyPr>
            <a:normAutofit fontScale="90000"/>
          </a:bodyPr>
          <a:lstStyle/>
          <a:p>
            <a:r>
              <a:rPr lang="fr-FR" sz="3200" dirty="0">
                <a:solidFill>
                  <a:schemeClr val="tx1"/>
                </a:solidFill>
                <a:latin typeface="+mn-lt"/>
                <a:ea typeface="+mn-ea"/>
                <a:cs typeface="+mn-cs"/>
              </a:rPr>
              <a:t>Une amie vous annonce qu’elle est enceinte de faux jumeaux</a:t>
            </a:r>
            <a:r>
              <a:rPr lang="fr-FR" sz="3200" dirty="0" smtClean="0">
                <a:solidFill>
                  <a:schemeClr val="tx1"/>
                </a:solidFill>
                <a:latin typeface="+mn-lt"/>
                <a:ea typeface="+mn-ea"/>
                <a:cs typeface="+mn-cs"/>
              </a:rPr>
              <a:t>.  « Après </a:t>
            </a:r>
            <a:r>
              <a:rPr lang="fr-FR" sz="3200" dirty="0">
                <a:solidFill>
                  <a:schemeClr val="tx1"/>
                </a:solidFill>
                <a:latin typeface="+mn-lt"/>
                <a:ea typeface="+mn-ea"/>
                <a:cs typeface="+mn-cs"/>
              </a:rPr>
              <a:t>la naissance, le plus probable est qu’elle ait </a:t>
            </a:r>
            <a:r>
              <a:rPr lang="fr-FR" sz="3200" dirty="0" smtClean="0">
                <a:solidFill>
                  <a:schemeClr val="tx1"/>
                </a:solidFill>
                <a:latin typeface="+mn-lt"/>
                <a:ea typeface="+mn-ea"/>
                <a:cs typeface="+mn-cs"/>
              </a:rPr>
              <a:t>un garçon, une fille. » Quelle est la meilleure stratégie pour  démontrer cette affirmation ?</a:t>
            </a:r>
            <a:endParaRPr lang="fr-FR" sz="3200" dirty="0">
              <a:solidFill>
                <a:schemeClr val="tx1"/>
              </a:solidFill>
              <a:latin typeface="+mn-lt"/>
              <a:ea typeface="+mn-ea"/>
              <a:cs typeface="+mn-cs"/>
            </a:endParaRPr>
          </a:p>
        </p:txBody>
      </p:sp>
      <p:sp>
        <p:nvSpPr>
          <p:cNvPr id="3" name="Espace réservé du contenu 2"/>
          <p:cNvSpPr>
            <a:spLocks noGrp="1"/>
          </p:cNvSpPr>
          <p:nvPr>
            <p:ph idx="1"/>
          </p:nvPr>
        </p:nvSpPr>
        <p:spPr>
          <a:xfrm>
            <a:off x="1331640" y="2852936"/>
            <a:ext cx="7704856" cy="3035424"/>
          </a:xfrm>
        </p:spPr>
        <p:txBody>
          <a:bodyPr>
            <a:normAutofit/>
          </a:bodyPr>
          <a:lstStyle/>
          <a:p>
            <a:r>
              <a:rPr lang="fr-FR" sz="2800" dirty="0" smtClean="0"/>
              <a:t>Utiliser un arbre ;</a:t>
            </a:r>
            <a:endParaRPr lang="fr-FR" sz="2800" dirty="0"/>
          </a:p>
          <a:p>
            <a:r>
              <a:rPr lang="fr-FR" sz="2800" dirty="0" smtClean="0"/>
              <a:t>Utiliser un tableau à double-entrée ;</a:t>
            </a:r>
            <a:endParaRPr lang="fr-FR" sz="2800" dirty="0"/>
          </a:p>
          <a:p>
            <a:r>
              <a:rPr lang="fr-FR" sz="2800" dirty="0" smtClean="0"/>
              <a:t>Simuler l’expérience aléatoire avec un tableur ;</a:t>
            </a:r>
            <a:endParaRPr lang="fr-FR" sz="2800" dirty="0"/>
          </a:p>
          <a:p>
            <a:r>
              <a:rPr lang="fr-FR" sz="2800" dirty="0"/>
              <a:t>Simuler l’expérience aléatoire avec </a:t>
            </a:r>
            <a:r>
              <a:rPr lang="fr-FR" sz="2800" dirty="0" smtClean="0"/>
              <a:t>une pièce de monnaie.</a:t>
            </a:r>
            <a:endParaRPr lang="fr-FR" sz="2800" dirty="0"/>
          </a:p>
        </p:txBody>
      </p:sp>
    </p:spTree>
    <p:extLst>
      <p:ext uri="{BB962C8B-B14F-4D97-AF65-F5344CB8AC3E}">
        <p14:creationId xmlns:p14="http://schemas.microsoft.com/office/powerpoint/2010/main" val="3746848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066130"/>
          </a:xfrm>
        </p:spPr>
        <p:txBody>
          <a:bodyPr>
            <a:normAutofit/>
          </a:bodyPr>
          <a:lstStyle/>
          <a:p>
            <a:r>
              <a:rPr lang="fr-FR" dirty="0"/>
              <a:t>Inclure du </a:t>
            </a:r>
            <a:r>
              <a:rPr lang="fr-FR" dirty="0" smtClean="0"/>
              <a:t>métacognitif :</a:t>
            </a:r>
            <a:endParaRPr lang="fr-FR" dirty="0"/>
          </a:p>
        </p:txBody>
      </p:sp>
      <p:sp>
        <p:nvSpPr>
          <p:cNvPr id="3" name="Espace réservé du contenu 2"/>
          <p:cNvSpPr>
            <a:spLocks noGrp="1"/>
          </p:cNvSpPr>
          <p:nvPr>
            <p:ph idx="1"/>
          </p:nvPr>
        </p:nvSpPr>
        <p:spPr>
          <a:xfrm>
            <a:off x="1043608" y="1340768"/>
            <a:ext cx="8100392" cy="4259560"/>
          </a:xfrm>
        </p:spPr>
        <p:txBody>
          <a:bodyPr>
            <a:normAutofit/>
          </a:bodyPr>
          <a:lstStyle/>
          <a:p>
            <a:pPr>
              <a:buFont typeface="Arial" panose="020B0604020202020204" pitchFamily="34" charset="0"/>
              <a:buChar char="•"/>
            </a:pPr>
            <a:r>
              <a:rPr lang="fr-FR" sz="2800" dirty="0" smtClean="0"/>
              <a:t>Le savoir sur le savoir (« E</a:t>
            </a:r>
            <a:r>
              <a:rPr lang="fr-FR" sz="2800" dirty="0" smtClean="0">
                <a:sym typeface="Wingdings" panose="05000000000000000000" pitchFamily="2" charset="2"/>
              </a:rPr>
              <a:t>st-ce que je sais que je sais / que je ne sais pas ?)</a:t>
            </a:r>
          </a:p>
          <a:p>
            <a:pPr>
              <a:buFont typeface="Arial" panose="020B0604020202020204" pitchFamily="34" charset="0"/>
              <a:buChar char="•"/>
            </a:pPr>
            <a:r>
              <a:rPr lang="fr-FR" sz="2800" dirty="0" smtClean="0">
                <a:sym typeface="Wingdings" panose="05000000000000000000" pitchFamily="2" charset="2"/>
              </a:rPr>
              <a:t>Quel est mon degré de confiance sur une connaissance ?</a:t>
            </a:r>
          </a:p>
          <a:p>
            <a:pPr>
              <a:buFont typeface="Arial" panose="020B0604020202020204" pitchFamily="34" charset="0"/>
              <a:buChar char="•"/>
            </a:pPr>
            <a:r>
              <a:rPr lang="fr-FR" sz="2800" dirty="0" smtClean="0">
                <a:sym typeface="Wingdings" panose="05000000000000000000" pitchFamily="2" charset="2"/>
              </a:rPr>
              <a:t>Inclure la réponse « Je ne sais pas »</a:t>
            </a:r>
          </a:p>
          <a:p>
            <a:pPr>
              <a:buFont typeface="Arial" panose="020B0604020202020204" pitchFamily="34" charset="0"/>
              <a:buChar char="•"/>
            </a:pPr>
            <a:r>
              <a:rPr lang="fr-FR" sz="2800" dirty="0" smtClean="0">
                <a:sym typeface="Wingdings" panose="05000000000000000000" pitchFamily="2" charset="2"/>
              </a:rPr>
              <a:t>Inclure des réponse génériques </a:t>
            </a:r>
          </a:p>
          <a:p>
            <a:pPr lvl="1">
              <a:buFont typeface="Arial" panose="020B0604020202020204" pitchFamily="34" charset="0"/>
              <a:buChar char="•"/>
            </a:pPr>
            <a:r>
              <a:rPr lang="fr-FR" sz="2400" dirty="0" smtClean="0">
                <a:sym typeface="Wingdings" panose="05000000000000000000" pitchFamily="2" charset="2"/>
              </a:rPr>
              <a:t>« Aucune des solutions proposées n’est correcte »</a:t>
            </a:r>
          </a:p>
          <a:p>
            <a:pPr lvl="1">
              <a:buFont typeface="Arial" panose="020B0604020202020204" pitchFamily="34" charset="0"/>
              <a:buChar char="•"/>
            </a:pPr>
            <a:r>
              <a:rPr lang="fr-FR" sz="2400" dirty="0" smtClean="0">
                <a:sym typeface="Wingdings" panose="05000000000000000000" pitchFamily="2" charset="2"/>
              </a:rPr>
              <a:t>« Toutes les solutions proposées sont correctes »</a:t>
            </a:r>
          </a:p>
          <a:p>
            <a:pPr lvl="1">
              <a:buFont typeface="Arial" panose="020B0604020202020204" pitchFamily="34" charset="0"/>
              <a:buChar char="•"/>
            </a:pPr>
            <a:r>
              <a:rPr lang="fr-FR" sz="2400" dirty="0" smtClean="0">
                <a:sym typeface="Wingdings" panose="05000000000000000000" pitchFamily="2" charset="2"/>
              </a:rPr>
              <a:t>« Il manque des informations pour pouvoir répondre »</a:t>
            </a:r>
          </a:p>
          <a:p>
            <a:pPr marL="82296" indent="0">
              <a:buNone/>
            </a:pPr>
            <a:endParaRPr lang="fr-FR" sz="2800" dirty="0"/>
          </a:p>
        </p:txBody>
      </p:sp>
    </p:spTree>
    <p:extLst>
      <p:ext uri="{BB962C8B-B14F-4D97-AF65-F5344CB8AC3E}">
        <p14:creationId xmlns:p14="http://schemas.microsoft.com/office/powerpoint/2010/main" val="42734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457200" y="274680"/>
            <a:ext cx="8229240" cy="1142640"/>
          </a:xfrm>
          <a:prstGeom prst="rect">
            <a:avLst/>
          </a:prstGeom>
        </p:spPr>
        <p:txBody>
          <a:bodyPr wrap="none" lIns="0" tIns="0" rIns="0" bIns="0" anchor="ctr"/>
          <a:lstStyle/>
          <a:p>
            <a:endParaRPr/>
          </a:p>
        </p:txBody>
      </p:sp>
      <p:sp>
        <p:nvSpPr>
          <p:cNvPr id="2" name="Titre 1"/>
          <p:cNvSpPr>
            <a:spLocks noGrp="1"/>
          </p:cNvSpPr>
          <p:nvPr>
            <p:ph type="title"/>
          </p:nvPr>
        </p:nvSpPr>
        <p:spPr>
          <a:xfrm>
            <a:off x="1435608" y="274638"/>
            <a:ext cx="7498080" cy="2290266"/>
          </a:xfrm>
        </p:spPr>
        <p:txBody>
          <a:bodyPr>
            <a:noAutofit/>
          </a:bodyPr>
          <a:lstStyle/>
          <a:p>
            <a:pPr>
              <a:lnSpc>
                <a:spcPct val="100000"/>
              </a:lnSpc>
            </a:pPr>
            <a:r>
              <a:rPr lang="fr-FR" sz="2800" dirty="0" smtClean="0">
                <a:solidFill>
                  <a:schemeClr val="tx1"/>
                </a:solidFill>
                <a:latin typeface="+mn-lt"/>
                <a:ea typeface="+mn-ea"/>
                <a:cs typeface="+mn-cs"/>
              </a:rPr>
              <a:t>Un </a:t>
            </a:r>
            <a:r>
              <a:rPr lang="fr-FR" sz="2800" dirty="0">
                <a:solidFill>
                  <a:schemeClr val="tx1"/>
                </a:solidFill>
                <a:latin typeface="+mn-lt"/>
                <a:ea typeface="+mn-ea"/>
                <a:cs typeface="+mn-cs"/>
              </a:rPr>
              <a:t>paysan se rend au marché. Il achète une vache 5 000 €. Il la revend 6 000 €. Se ravisant, il la </a:t>
            </a:r>
            <a:r>
              <a:rPr lang="fr-FR" sz="2800" dirty="0" smtClean="0">
                <a:solidFill>
                  <a:schemeClr val="tx1"/>
                </a:solidFill>
                <a:latin typeface="+mn-lt"/>
                <a:ea typeface="+mn-ea"/>
                <a:cs typeface="+mn-cs"/>
              </a:rPr>
              <a:t>rachète 7 </a:t>
            </a:r>
            <a:r>
              <a:rPr lang="fr-FR" sz="2800" dirty="0">
                <a:solidFill>
                  <a:schemeClr val="tx1"/>
                </a:solidFill>
                <a:latin typeface="+mn-lt"/>
                <a:ea typeface="+mn-ea"/>
                <a:cs typeface="+mn-cs"/>
              </a:rPr>
              <a:t>000 </a:t>
            </a:r>
            <a:r>
              <a:rPr lang="fr-FR" sz="2800" dirty="0" smtClean="0">
                <a:solidFill>
                  <a:schemeClr val="tx1"/>
                </a:solidFill>
                <a:latin typeface="+mn-lt"/>
                <a:ea typeface="+mn-ea"/>
                <a:cs typeface="+mn-cs"/>
              </a:rPr>
              <a:t>€</a:t>
            </a:r>
            <a:r>
              <a:rPr lang="fr-FR" sz="2800" dirty="0">
                <a:solidFill>
                  <a:schemeClr val="tx1"/>
                </a:solidFill>
                <a:latin typeface="+mn-lt"/>
                <a:ea typeface="+mn-ea"/>
                <a:cs typeface="+mn-cs"/>
              </a:rPr>
              <a:t> </a:t>
            </a:r>
            <a:r>
              <a:rPr lang="fr-FR" sz="2800" dirty="0" smtClean="0">
                <a:solidFill>
                  <a:schemeClr val="tx1"/>
                </a:solidFill>
                <a:latin typeface="+mn-lt"/>
                <a:ea typeface="+mn-ea"/>
                <a:cs typeface="+mn-cs"/>
              </a:rPr>
              <a:t>puis finalement la </a:t>
            </a:r>
            <a:r>
              <a:rPr lang="fr-FR" sz="2800" dirty="0">
                <a:solidFill>
                  <a:schemeClr val="tx1"/>
                </a:solidFill>
                <a:latin typeface="+mn-lt"/>
                <a:ea typeface="+mn-ea"/>
                <a:cs typeface="+mn-cs"/>
              </a:rPr>
              <a:t>revend </a:t>
            </a:r>
            <a:r>
              <a:rPr lang="fr-FR" sz="2800" dirty="0" smtClean="0">
                <a:solidFill>
                  <a:schemeClr val="tx1"/>
                </a:solidFill>
                <a:latin typeface="+mn-lt"/>
                <a:ea typeface="+mn-ea"/>
                <a:cs typeface="+mn-cs"/>
              </a:rPr>
              <a:t>8 000 €</a:t>
            </a:r>
            <a:r>
              <a:rPr lang="fr-FR" sz="2800" dirty="0" smtClean="0">
                <a:solidFill>
                  <a:srgbClr val="000000"/>
                </a:solidFill>
                <a:latin typeface="NewCenturySchlbk-Roman"/>
                <a:ea typeface="Microsoft YaHei"/>
              </a:rPr>
              <a:t>. </a:t>
            </a:r>
            <a:br>
              <a:rPr lang="fr-FR" sz="2800" dirty="0" smtClean="0">
                <a:solidFill>
                  <a:srgbClr val="000000"/>
                </a:solidFill>
                <a:latin typeface="NewCenturySchlbk-Roman"/>
                <a:ea typeface="Microsoft YaHei"/>
              </a:rPr>
            </a:br>
            <a:r>
              <a:rPr lang="fr-FR" sz="2800" dirty="0">
                <a:solidFill>
                  <a:schemeClr val="tx1"/>
                </a:solidFill>
                <a:latin typeface="+mn-lt"/>
                <a:ea typeface="+mn-ea"/>
                <a:cs typeface="+mn-cs"/>
              </a:rPr>
              <a:t>L’affirmation « </a:t>
            </a:r>
            <a:r>
              <a:rPr lang="fr-FR" sz="2800" dirty="0" smtClean="0">
                <a:solidFill>
                  <a:schemeClr val="tx1"/>
                </a:solidFill>
                <a:latin typeface="+mn-lt"/>
                <a:ea typeface="+mn-ea"/>
                <a:cs typeface="+mn-cs"/>
              </a:rPr>
              <a:t>Le </a:t>
            </a:r>
            <a:r>
              <a:rPr lang="fr-FR" sz="2800" dirty="0">
                <a:solidFill>
                  <a:schemeClr val="tx1"/>
                </a:solidFill>
                <a:latin typeface="+mn-lt"/>
                <a:ea typeface="+mn-ea"/>
                <a:cs typeface="+mn-cs"/>
              </a:rPr>
              <a:t>paysan a </a:t>
            </a:r>
            <a:r>
              <a:rPr lang="fr-FR" sz="2800" dirty="0" smtClean="0">
                <a:solidFill>
                  <a:schemeClr val="tx1"/>
                </a:solidFill>
                <a:latin typeface="+mn-lt"/>
                <a:ea typeface="+mn-ea"/>
                <a:cs typeface="+mn-cs"/>
              </a:rPr>
              <a:t>donc gagné </a:t>
            </a:r>
            <a:r>
              <a:rPr lang="fr-FR" sz="2800" dirty="0">
                <a:solidFill>
                  <a:schemeClr val="tx1"/>
                </a:solidFill>
                <a:latin typeface="+mn-lt"/>
                <a:ea typeface="+mn-ea"/>
                <a:cs typeface="+mn-cs"/>
              </a:rPr>
              <a:t>1 000 </a:t>
            </a:r>
            <a:r>
              <a:rPr lang="fr-FR" sz="2800" dirty="0" smtClean="0">
                <a:solidFill>
                  <a:schemeClr val="tx1"/>
                </a:solidFill>
                <a:latin typeface="+mn-lt"/>
                <a:ea typeface="+mn-ea"/>
                <a:cs typeface="+mn-cs"/>
              </a:rPr>
              <a:t>€.</a:t>
            </a:r>
            <a:r>
              <a:rPr lang="fr-FR" sz="2800" dirty="0">
                <a:solidFill>
                  <a:schemeClr val="tx1"/>
                </a:solidFill>
                <a:latin typeface="+mn-lt"/>
                <a:ea typeface="+mn-ea"/>
                <a:cs typeface="+mn-cs"/>
              </a:rPr>
              <a:t> » est-elle vraie ou fausse ?</a:t>
            </a:r>
          </a:p>
        </p:txBody>
      </p:sp>
      <p:sp>
        <p:nvSpPr>
          <p:cNvPr id="3" name="Espace réservé du contenu 2"/>
          <p:cNvSpPr>
            <a:spLocks noGrp="1"/>
          </p:cNvSpPr>
          <p:nvPr>
            <p:ph idx="1"/>
          </p:nvPr>
        </p:nvSpPr>
        <p:spPr>
          <a:xfrm>
            <a:off x="1403648" y="2852936"/>
            <a:ext cx="7498080" cy="2614527"/>
          </a:xfrm>
        </p:spPr>
        <p:txBody>
          <a:bodyPr>
            <a:normAutofit fontScale="85000" lnSpcReduction="20000"/>
          </a:bodyPr>
          <a:lstStyle/>
          <a:p>
            <a:pPr>
              <a:lnSpc>
                <a:spcPct val="150000"/>
              </a:lnSpc>
            </a:pPr>
            <a:r>
              <a:rPr lang="fr-FR" dirty="0" smtClean="0"/>
              <a:t>Vraie, j’en</a:t>
            </a:r>
            <a:r>
              <a:rPr lang="fr-FR" dirty="0"/>
              <a:t> </a:t>
            </a:r>
            <a:r>
              <a:rPr lang="fr-FR" dirty="0" smtClean="0"/>
              <a:t>suis sûr(e) </a:t>
            </a:r>
          </a:p>
          <a:p>
            <a:pPr>
              <a:lnSpc>
                <a:spcPct val="150000"/>
              </a:lnSpc>
            </a:pPr>
            <a:r>
              <a:rPr lang="fr-FR" dirty="0" smtClean="0"/>
              <a:t>Vraie, j’en ai l’intuition.</a:t>
            </a:r>
          </a:p>
          <a:p>
            <a:pPr>
              <a:lnSpc>
                <a:spcPct val="150000"/>
              </a:lnSpc>
            </a:pPr>
            <a:r>
              <a:rPr lang="fr-FR" dirty="0" smtClean="0"/>
              <a:t>Fausse, j’en </a:t>
            </a:r>
            <a:r>
              <a:rPr lang="fr-FR" dirty="0"/>
              <a:t>suis sûr(e) </a:t>
            </a:r>
          </a:p>
          <a:p>
            <a:pPr>
              <a:lnSpc>
                <a:spcPct val="150000"/>
              </a:lnSpc>
            </a:pPr>
            <a:r>
              <a:rPr lang="fr-FR" dirty="0" smtClean="0"/>
              <a:t>Fausse</a:t>
            </a:r>
            <a:r>
              <a:rPr lang="fr-FR" dirty="0"/>
              <a:t>, j’en ai l’intuition.</a:t>
            </a:r>
          </a:p>
          <a:p>
            <a:endParaRPr lang="fr-FR" dirty="0"/>
          </a:p>
        </p:txBody>
      </p:sp>
    </p:spTree>
    <p:extLst>
      <p:ext uri="{BB962C8B-B14F-4D97-AF65-F5344CB8AC3E}">
        <p14:creationId xmlns:p14="http://schemas.microsoft.com/office/powerpoint/2010/main" val="1293863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 name="Image 164"/>
          <p:cNvPicPr/>
          <p:nvPr/>
        </p:nvPicPr>
        <p:blipFill>
          <a:blip r:embed="rId3" cstate="print"/>
          <a:stretch>
            <a:fillRect/>
          </a:stretch>
        </p:blipFill>
        <p:spPr>
          <a:xfrm>
            <a:off x="5796136" y="116632"/>
            <a:ext cx="3189240" cy="3237480"/>
          </a:xfrm>
          <a:prstGeom prst="rect">
            <a:avLst/>
          </a:prstGeom>
          <a:ln>
            <a:noFill/>
          </a:ln>
        </p:spPr>
      </p:pic>
      <p:sp>
        <p:nvSpPr>
          <p:cNvPr id="4" name="Titre 3"/>
          <p:cNvSpPr>
            <a:spLocks noGrp="1"/>
          </p:cNvSpPr>
          <p:nvPr>
            <p:ph type="title"/>
          </p:nvPr>
        </p:nvSpPr>
        <p:spPr/>
        <p:txBody>
          <a:bodyPr/>
          <a:lstStyle/>
          <a:p>
            <a:r>
              <a:rPr lang="fr-FR" sz="4400" dirty="0" smtClean="0"/>
              <a:t>Sur </a:t>
            </a:r>
            <a:r>
              <a:rPr lang="fr-FR" sz="4400" dirty="0"/>
              <a:t>cette </a:t>
            </a:r>
            <a:r>
              <a:rPr lang="fr-FR" sz="4400" dirty="0" smtClean="0"/>
              <a:t>figure :</a:t>
            </a:r>
            <a:endParaRPr lang="fr-FR" dirty="0"/>
          </a:p>
        </p:txBody>
      </p:sp>
      <p:sp>
        <p:nvSpPr>
          <p:cNvPr id="6" name="Espace réservé du contenu 5"/>
          <p:cNvSpPr>
            <a:spLocks noGrp="1"/>
          </p:cNvSpPr>
          <p:nvPr>
            <p:ph idx="1"/>
          </p:nvPr>
        </p:nvSpPr>
        <p:spPr>
          <a:xfrm>
            <a:off x="1115616" y="2708920"/>
            <a:ext cx="7818072" cy="3539480"/>
          </a:xfrm>
        </p:spPr>
        <p:txBody>
          <a:bodyPr>
            <a:normAutofit fontScale="92500" lnSpcReduction="10000"/>
          </a:bodyPr>
          <a:lstStyle/>
          <a:p>
            <a:endParaRPr lang="fr-FR" dirty="0"/>
          </a:p>
          <a:p>
            <a:r>
              <a:rPr lang="fr-FR" dirty="0" smtClean="0"/>
              <a:t>AC </a:t>
            </a:r>
            <a:r>
              <a:rPr lang="fr-FR" dirty="0"/>
              <a:t>= </a:t>
            </a:r>
            <a:r>
              <a:rPr lang="fr-FR" dirty="0" err="1" smtClean="0"/>
              <a:t>EG</a:t>
            </a:r>
            <a:r>
              <a:rPr lang="fr-FR" dirty="0" smtClean="0"/>
              <a:t> mais je n’en suis pas convaincu</a:t>
            </a:r>
            <a:endParaRPr lang="fr-FR" dirty="0"/>
          </a:p>
          <a:p>
            <a:r>
              <a:rPr lang="fr-FR" dirty="0" smtClean="0"/>
              <a:t>AC = </a:t>
            </a:r>
            <a:r>
              <a:rPr lang="fr-FR" dirty="0" err="1" smtClean="0"/>
              <a:t>EG</a:t>
            </a:r>
            <a:r>
              <a:rPr lang="fr-FR" dirty="0" smtClean="0"/>
              <a:t>, j’en suis sûr mais ne sais pas le démontrer</a:t>
            </a:r>
            <a:endParaRPr lang="fr-FR" dirty="0"/>
          </a:p>
          <a:p>
            <a:r>
              <a:rPr lang="fr-FR" dirty="0" smtClean="0"/>
              <a:t>AC = </a:t>
            </a:r>
            <a:r>
              <a:rPr lang="fr-FR" dirty="0" err="1" smtClean="0"/>
              <a:t>EG</a:t>
            </a:r>
            <a:r>
              <a:rPr lang="fr-FR" dirty="0" smtClean="0"/>
              <a:t>, j’en suis sûr car je sais le démontrer</a:t>
            </a:r>
            <a:endParaRPr lang="fr-FR" dirty="0"/>
          </a:p>
          <a:p>
            <a:r>
              <a:rPr lang="fr-FR" dirty="0" smtClean="0"/>
              <a:t>Cela dépend de la position des points F et B.</a:t>
            </a:r>
            <a:endParaRPr lang="fr-FR" dirty="0"/>
          </a:p>
          <a:p>
            <a:endParaRPr lang="fr-FR" dirty="0"/>
          </a:p>
        </p:txBody>
      </p:sp>
    </p:spTree>
    <p:extLst>
      <p:ext uri="{BB962C8B-B14F-4D97-AF65-F5344CB8AC3E}">
        <p14:creationId xmlns:p14="http://schemas.microsoft.com/office/powerpoint/2010/main" val="2931899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706090"/>
          </a:xfrm>
        </p:spPr>
        <p:txBody>
          <a:bodyPr anchor="ctr">
            <a:normAutofit/>
          </a:bodyPr>
          <a:lstStyle/>
          <a:p>
            <a:pPr algn="ctr"/>
            <a:r>
              <a:rPr lang="fr-FR" sz="3200" dirty="0">
                <a:solidFill>
                  <a:schemeClr val="tx1"/>
                </a:solidFill>
                <a:latin typeface="+mn-lt"/>
                <a:ea typeface="+mn-ea"/>
                <a:cs typeface="+mn-cs"/>
              </a:rPr>
              <a:t>6 conseils pour écrire de bonnes questions</a:t>
            </a:r>
          </a:p>
        </p:txBody>
      </p:sp>
      <p:pic>
        <p:nvPicPr>
          <p:cNvPr id="4" name="Image 3"/>
          <p:cNvPicPr/>
          <p:nvPr/>
        </p:nvPicPr>
        <p:blipFill rotWithShape="1">
          <a:blip r:embed="rId3"/>
          <a:srcRect t="7541"/>
          <a:stretch/>
        </p:blipFill>
        <p:spPr>
          <a:xfrm>
            <a:off x="1835696" y="1124744"/>
            <a:ext cx="6480720" cy="5040560"/>
          </a:xfrm>
          <a:prstGeom prst="rect">
            <a:avLst/>
          </a:prstGeom>
          <a:ln>
            <a:noFill/>
          </a:ln>
        </p:spPr>
      </p:pic>
    </p:spTree>
    <p:extLst>
      <p:ext uri="{BB962C8B-B14F-4D97-AF65-F5344CB8AC3E}">
        <p14:creationId xmlns:p14="http://schemas.microsoft.com/office/powerpoint/2010/main" val="1460062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31776"/>
            <a:ext cx="7498080" cy="2434282"/>
          </a:xfrm>
        </p:spPr>
        <p:txBody>
          <a:bodyPr>
            <a:normAutofit/>
          </a:bodyPr>
          <a:lstStyle/>
          <a:p>
            <a:r>
              <a:rPr lang="fr-FR" sz="3200" dirty="0">
                <a:solidFill>
                  <a:schemeClr val="tx1"/>
                </a:solidFill>
                <a:latin typeface="+mn-lt"/>
                <a:ea typeface="+mn-ea"/>
                <a:cs typeface="+mn-cs"/>
              </a:rPr>
              <a:t>Une amie vous annonce qu’elle est enceinte de faux jumeaux.</a:t>
            </a:r>
            <a:br>
              <a:rPr lang="fr-FR" sz="3200" dirty="0">
                <a:solidFill>
                  <a:schemeClr val="tx1"/>
                </a:solidFill>
                <a:latin typeface="+mn-lt"/>
                <a:ea typeface="+mn-ea"/>
                <a:cs typeface="+mn-cs"/>
              </a:rPr>
            </a:br>
            <a:r>
              <a:rPr lang="fr-FR" sz="3200" dirty="0">
                <a:solidFill>
                  <a:schemeClr val="tx1"/>
                </a:solidFill>
                <a:latin typeface="+mn-lt"/>
                <a:ea typeface="+mn-ea"/>
                <a:cs typeface="+mn-cs"/>
              </a:rPr>
              <a:t> Après la naissance, le plus probable est qu’elle ait :</a:t>
            </a:r>
          </a:p>
        </p:txBody>
      </p:sp>
      <p:sp>
        <p:nvSpPr>
          <p:cNvPr id="3" name="Espace réservé du contenu 2"/>
          <p:cNvSpPr>
            <a:spLocks noGrp="1"/>
          </p:cNvSpPr>
          <p:nvPr>
            <p:ph idx="1"/>
          </p:nvPr>
        </p:nvSpPr>
        <p:spPr>
          <a:xfrm>
            <a:off x="1331640" y="2852936"/>
            <a:ext cx="7498080" cy="3035424"/>
          </a:xfrm>
        </p:spPr>
        <p:txBody>
          <a:bodyPr/>
          <a:lstStyle/>
          <a:p>
            <a:r>
              <a:rPr lang="fr-FR" dirty="0"/>
              <a:t>deux </a:t>
            </a:r>
            <a:r>
              <a:rPr lang="fr-FR" dirty="0" smtClean="0"/>
              <a:t>garçons ;</a:t>
            </a:r>
            <a:endParaRPr lang="fr-FR" dirty="0"/>
          </a:p>
          <a:p>
            <a:r>
              <a:rPr lang="fr-FR" dirty="0"/>
              <a:t>un garçon, une </a:t>
            </a:r>
            <a:r>
              <a:rPr lang="fr-FR" dirty="0" smtClean="0"/>
              <a:t>fille ;</a:t>
            </a:r>
            <a:endParaRPr lang="fr-FR" dirty="0"/>
          </a:p>
          <a:p>
            <a:r>
              <a:rPr lang="fr-FR" dirty="0"/>
              <a:t>deux </a:t>
            </a:r>
            <a:r>
              <a:rPr lang="fr-FR" dirty="0" smtClean="0"/>
              <a:t>filles ;</a:t>
            </a:r>
            <a:endParaRPr lang="fr-FR" dirty="0"/>
          </a:p>
          <a:p>
            <a:r>
              <a:rPr lang="fr-FR" dirty="0"/>
              <a:t>les trois propositions ci-dessus sont </a:t>
            </a:r>
            <a:r>
              <a:rPr lang="fr-FR" dirty="0" smtClean="0"/>
              <a:t>équiprobables.</a:t>
            </a:r>
            <a:endParaRPr lang="fr-FR" dirty="0"/>
          </a:p>
          <a:p>
            <a:endParaRPr lang="fr-FR" dirty="0"/>
          </a:p>
        </p:txBody>
      </p:sp>
    </p:spTree>
    <p:extLst>
      <p:ext uri="{BB962C8B-B14F-4D97-AF65-F5344CB8AC3E}">
        <p14:creationId xmlns:p14="http://schemas.microsoft.com/office/powerpoint/2010/main" val="3592322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457200" y="274680"/>
            <a:ext cx="8229240" cy="1142640"/>
          </a:xfrm>
          <a:prstGeom prst="rect">
            <a:avLst/>
          </a:prstGeom>
        </p:spPr>
        <p:txBody>
          <a:bodyPr wrap="none" lIns="0" tIns="0" rIns="0" bIns="0" anchor="ctr"/>
          <a:lstStyle/>
          <a:p>
            <a:endParaRPr/>
          </a:p>
        </p:txBody>
      </p:sp>
      <p:sp>
        <p:nvSpPr>
          <p:cNvPr id="2" name="Titre 1"/>
          <p:cNvSpPr>
            <a:spLocks noGrp="1"/>
          </p:cNvSpPr>
          <p:nvPr>
            <p:ph type="title"/>
          </p:nvPr>
        </p:nvSpPr>
        <p:spPr>
          <a:xfrm>
            <a:off x="1331640" y="188640"/>
            <a:ext cx="7498080" cy="2434282"/>
          </a:xfrm>
        </p:spPr>
        <p:txBody>
          <a:bodyPr>
            <a:normAutofit/>
          </a:bodyPr>
          <a:lstStyle/>
          <a:p>
            <a:r>
              <a:rPr lang="fr-FR" sz="3200" dirty="0">
                <a:solidFill>
                  <a:schemeClr val="tx1"/>
                </a:solidFill>
                <a:latin typeface="+mn-lt"/>
                <a:ea typeface="+mn-ea"/>
                <a:cs typeface="+mn-cs"/>
              </a:rPr>
              <a:t>La lave qui sort d'un volcan au moment d'une éruption volcanique s'est formée :</a:t>
            </a:r>
          </a:p>
        </p:txBody>
      </p:sp>
      <p:sp>
        <p:nvSpPr>
          <p:cNvPr id="3" name="Espace réservé du contenu 2"/>
          <p:cNvSpPr>
            <a:spLocks noGrp="1"/>
          </p:cNvSpPr>
          <p:nvPr>
            <p:ph idx="1"/>
          </p:nvPr>
        </p:nvSpPr>
        <p:spPr/>
        <p:txBody>
          <a:bodyPr>
            <a:normAutofit/>
          </a:bodyPr>
          <a:lstStyle/>
          <a:p>
            <a:r>
              <a:rPr lang="fr-FR" dirty="0" smtClean="0"/>
              <a:t>Dans </a:t>
            </a:r>
            <a:r>
              <a:rPr lang="fr-FR" dirty="0"/>
              <a:t>une chambre </a:t>
            </a:r>
            <a:r>
              <a:rPr lang="fr-FR" dirty="0" smtClean="0"/>
              <a:t>magmatique ;</a:t>
            </a:r>
            <a:endParaRPr lang="fr-FR" dirty="0"/>
          </a:p>
          <a:p>
            <a:r>
              <a:rPr lang="fr-FR" dirty="0" smtClean="0"/>
              <a:t>Dans </a:t>
            </a:r>
            <a:r>
              <a:rPr lang="fr-FR" dirty="0"/>
              <a:t>une couche de magma sous </a:t>
            </a:r>
            <a:r>
              <a:rPr lang="fr-FR" dirty="0" smtClean="0"/>
              <a:t>terre ;</a:t>
            </a:r>
            <a:endParaRPr lang="fr-FR" dirty="0"/>
          </a:p>
          <a:p>
            <a:r>
              <a:rPr lang="fr-FR" dirty="0" smtClean="0"/>
              <a:t>Près </a:t>
            </a:r>
            <a:r>
              <a:rPr lang="fr-FR" dirty="0"/>
              <a:t>de la surface de la </a:t>
            </a:r>
            <a:r>
              <a:rPr lang="fr-FR" dirty="0" smtClean="0"/>
              <a:t>Terre ;</a:t>
            </a:r>
            <a:endParaRPr lang="fr-FR" dirty="0"/>
          </a:p>
          <a:p>
            <a:r>
              <a:rPr lang="fr-FR" dirty="0" smtClean="0"/>
              <a:t>Près </a:t>
            </a:r>
            <a:r>
              <a:rPr lang="fr-FR" dirty="0"/>
              <a:t>du centre de la Terre.</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solidFill>
                  <a:schemeClr val="tx1"/>
                </a:solidFill>
                <a:latin typeface="+mn-lt"/>
                <a:ea typeface="+mn-ea"/>
                <a:cs typeface="+mn-cs"/>
              </a:rPr>
              <a:t>Le principe de laïcité implique au niveau de l'École :</a:t>
            </a:r>
            <a:br>
              <a:rPr lang="fr-FR" sz="3200" dirty="0">
                <a:solidFill>
                  <a:schemeClr val="tx1"/>
                </a:solidFill>
                <a:latin typeface="+mn-lt"/>
                <a:ea typeface="+mn-ea"/>
                <a:cs typeface="+mn-cs"/>
              </a:rPr>
            </a:br>
            <a:endParaRPr lang="fr-FR" sz="3200" dirty="0">
              <a:solidFill>
                <a:schemeClr val="tx1"/>
              </a:solidFill>
              <a:latin typeface="+mn-lt"/>
              <a:ea typeface="+mn-ea"/>
              <a:cs typeface="+mn-cs"/>
            </a:endParaRPr>
          </a:p>
        </p:txBody>
      </p:sp>
      <p:sp>
        <p:nvSpPr>
          <p:cNvPr id="3" name="Espace réservé du contenu 2"/>
          <p:cNvSpPr>
            <a:spLocks noGrp="1"/>
          </p:cNvSpPr>
          <p:nvPr>
            <p:ph idx="1"/>
          </p:nvPr>
        </p:nvSpPr>
        <p:spPr>
          <a:xfrm>
            <a:off x="1259632" y="2708920"/>
            <a:ext cx="7674056" cy="3539480"/>
          </a:xfrm>
        </p:spPr>
        <p:txBody>
          <a:bodyPr>
            <a:normAutofit/>
          </a:bodyPr>
          <a:lstStyle/>
          <a:p>
            <a:r>
              <a:rPr lang="fr-FR" dirty="0" smtClean="0"/>
              <a:t>L'interdiction </a:t>
            </a:r>
            <a:r>
              <a:rPr lang="fr-FR" dirty="0"/>
              <a:t>d'enseigner le fait </a:t>
            </a:r>
            <a:r>
              <a:rPr lang="fr-FR" dirty="0" smtClean="0"/>
              <a:t>religieux ;</a:t>
            </a:r>
            <a:endParaRPr lang="fr-FR" dirty="0"/>
          </a:p>
          <a:p>
            <a:r>
              <a:rPr lang="fr-FR" dirty="0" smtClean="0"/>
              <a:t>L'interdiction </a:t>
            </a:r>
            <a:r>
              <a:rPr lang="fr-FR" dirty="0"/>
              <a:t>du </a:t>
            </a:r>
            <a:r>
              <a:rPr lang="fr-FR" dirty="0" smtClean="0"/>
              <a:t>prosélytisme ;</a:t>
            </a:r>
            <a:endParaRPr lang="fr-FR" dirty="0"/>
          </a:p>
          <a:p>
            <a:r>
              <a:rPr lang="fr-FR" dirty="0" smtClean="0"/>
              <a:t>L'interdiction </a:t>
            </a:r>
            <a:r>
              <a:rPr lang="fr-FR" dirty="0"/>
              <a:t>de visiter un monument </a:t>
            </a:r>
            <a:r>
              <a:rPr lang="fr-FR" dirty="0" smtClean="0"/>
              <a:t>religieux ;</a:t>
            </a:r>
            <a:endParaRPr lang="fr-FR" dirty="0"/>
          </a:p>
          <a:p>
            <a:r>
              <a:rPr lang="fr-FR" dirty="0" smtClean="0"/>
              <a:t>L'aménagement </a:t>
            </a:r>
            <a:r>
              <a:rPr lang="fr-FR" dirty="0"/>
              <a:t>d'espace de prière </a:t>
            </a:r>
            <a:r>
              <a:rPr lang="fr-FR" dirty="0" smtClean="0"/>
              <a:t>isolés.</a:t>
            </a:r>
            <a:endParaRPr lang="fr-FR" dirty="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dirty="0"/>
              <a:t> </a:t>
            </a:r>
            <a:r>
              <a:rPr lang="fr-FR" sz="3200" dirty="0">
                <a:solidFill>
                  <a:schemeClr val="tx1"/>
                </a:solidFill>
                <a:latin typeface="+mn-lt"/>
                <a:ea typeface="+mn-ea"/>
                <a:cs typeface="+mn-cs"/>
              </a:rPr>
              <a:t>La réforme Haby de 1975 instaure :</a:t>
            </a:r>
            <a:br>
              <a:rPr lang="fr-FR" sz="3200" dirty="0">
                <a:solidFill>
                  <a:schemeClr val="tx1"/>
                </a:solidFill>
                <a:latin typeface="+mn-lt"/>
                <a:ea typeface="+mn-ea"/>
                <a:cs typeface="+mn-cs"/>
              </a:rPr>
            </a:br>
            <a:endParaRPr lang="fr-FR" sz="3200" dirty="0">
              <a:solidFill>
                <a:schemeClr val="tx1"/>
              </a:solidFill>
              <a:latin typeface="+mn-lt"/>
              <a:ea typeface="+mn-ea"/>
              <a:cs typeface="+mn-cs"/>
            </a:endParaRPr>
          </a:p>
        </p:txBody>
      </p:sp>
      <p:sp>
        <p:nvSpPr>
          <p:cNvPr id="4" name="Espace réservé du contenu 3"/>
          <p:cNvSpPr>
            <a:spLocks noGrp="1"/>
          </p:cNvSpPr>
          <p:nvPr>
            <p:ph idx="1"/>
          </p:nvPr>
        </p:nvSpPr>
        <p:spPr>
          <a:xfrm>
            <a:off x="1403648" y="2708920"/>
            <a:ext cx="7498080" cy="2520280"/>
          </a:xfrm>
        </p:spPr>
        <p:txBody>
          <a:bodyPr/>
          <a:lstStyle/>
          <a:p>
            <a:r>
              <a:rPr lang="fr-FR" dirty="0" smtClean="0"/>
              <a:t>Le </a:t>
            </a:r>
            <a:r>
              <a:rPr lang="fr-FR" dirty="0"/>
              <a:t>dispositif d'évaluation PISA </a:t>
            </a:r>
          </a:p>
          <a:p>
            <a:r>
              <a:rPr lang="fr-FR" dirty="0" smtClean="0"/>
              <a:t>L'obligation </a:t>
            </a:r>
            <a:r>
              <a:rPr lang="fr-FR" dirty="0"/>
              <a:t>scolaire jusqu'à 16 ans</a:t>
            </a:r>
          </a:p>
          <a:p>
            <a:r>
              <a:rPr lang="fr-FR" dirty="0" smtClean="0"/>
              <a:t>Le </a:t>
            </a:r>
            <a:r>
              <a:rPr lang="fr-FR" dirty="0"/>
              <a:t>collège unique</a:t>
            </a:r>
          </a:p>
          <a:p>
            <a:r>
              <a:rPr lang="fr-FR" dirty="0" smtClean="0"/>
              <a:t>L'éducation </a:t>
            </a:r>
            <a:r>
              <a:rPr lang="fr-FR" dirty="0"/>
              <a:t>prioritaire en France</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457200" y="274680"/>
            <a:ext cx="8229240" cy="1142640"/>
          </a:xfrm>
          <a:prstGeom prst="rect">
            <a:avLst/>
          </a:prstGeom>
        </p:spPr>
        <p:txBody>
          <a:bodyPr wrap="none" lIns="0" tIns="0" rIns="0" bIns="0" anchor="ctr"/>
          <a:lstStyle/>
          <a:p>
            <a:endParaRPr/>
          </a:p>
        </p:txBody>
      </p:sp>
      <p:sp>
        <p:nvSpPr>
          <p:cNvPr id="2" name="Titre 1"/>
          <p:cNvSpPr>
            <a:spLocks noGrp="1"/>
          </p:cNvSpPr>
          <p:nvPr>
            <p:ph type="title"/>
          </p:nvPr>
        </p:nvSpPr>
        <p:spPr/>
        <p:txBody>
          <a:bodyPr>
            <a:noAutofit/>
          </a:bodyPr>
          <a:lstStyle/>
          <a:p>
            <a:pPr>
              <a:lnSpc>
                <a:spcPct val="100000"/>
              </a:lnSpc>
            </a:pPr>
            <a:r>
              <a:rPr lang="fr-FR" sz="3200" dirty="0" smtClean="0">
                <a:solidFill>
                  <a:schemeClr val="tx1"/>
                </a:solidFill>
                <a:latin typeface="+mn-lt"/>
                <a:ea typeface="+mn-ea"/>
                <a:cs typeface="+mn-cs"/>
              </a:rPr>
              <a:t>Un </a:t>
            </a:r>
            <a:r>
              <a:rPr lang="fr-FR" sz="3200" dirty="0">
                <a:solidFill>
                  <a:schemeClr val="tx1"/>
                </a:solidFill>
                <a:latin typeface="+mn-lt"/>
                <a:ea typeface="+mn-ea"/>
                <a:cs typeface="+mn-cs"/>
              </a:rPr>
              <a:t>paysan se rend au marché. Il achète une vache 5 000 €. Il la revend 6 000 €. Se ravisant, il la </a:t>
            </a:r>
            <a:r>
              <a:rPr lang="fr-FR" sz="3200" dirty="0" smtClean="0">
                <a:solidFill>
                  <a:schemeClr val="tx1"/>
                </a:solidFill>
                <a:latin typeface="+mn-lt"/>
                <a:ea typeface="+mn-ea"/>
                <a:cs typeface="+mn-cs"/>
              </a:rPr>
              <a:t>rachète 7 </a:t>
            </a:r>
            <a:r>
              <a:rPr lang="fr-FR" sz="3200" dirty="0">
                <a:solidFill>
                  <a:schemeClr val="tx1"/>
                </a:solidFill>
                <a:latin typeface="+mn-lt"/>
                <a:ea typeface="+mn-ea"/>
                <a:cs typeface="+mn-cs"/>
              </a:rPr>
              <a:t>000 </a:t>
            </a:r>
            <a:r>
              <a:rPr lang="fr-FR" sz="3200" dirty="0" smtClean="0">
                <a:solidFill>
                  <a:schemeClr val="tx1"/>
                </a:solidFill>
                <a:latin typeface="+mn-lt"/>
                <a:ea typeface="+mn-ea"/>
                <a:cs typeface="+mn-cs"/>
              </a:rPr>
              <a:t>€</a:t>
            </a:r>
            <a:r>
              <a:rPr lang="fr-FR" sz="3200" dirty="0">
                <a:solidFill>
                  <a:schemeClr val="tx1"/>
                </a:solidFill>
                <a:latin typeface="+mn-lt"/>
                <a:ea typeface="+mn-ea"/>
                <a:cs typeface="+mn-cs"/>
              </a:rPr>
              <a:t> </a:t>
            </a:r>
            <a:r>
              <a:rPr lang="fr-FR" sz="3200" dirty="0" smtClean="0">
                <a:solidFill>
                  <a:schemeClr val="tx1"/>
                </a:solidFill>
                <a:latin typeface="+mn-lt"/>
                <a:ea typeface="+mn-ea"/>
                <a:cs typeface="+mn-cs"/>
              </a:rPr>
              <a:t>puis finalement la </a:t>
            </a:r>
            <a:r>
              <a:rPr lang="fr-FR" sz="3200" dirty="0">
                <a:solidFill>
                  <a:schemeClr val="tx1"/>
                </a:solidFill>
                <a:latin typeface="+mn-lt"/>
                <a:ea typeface="+mn-ea"/>
                <a:cs typeface="+mn-cs"/>
              </a:rPr>
              <a:t>revend </a:t>
            </a:r>
            <a:r>
              <a:rPr lang="fr-FR" sz="3200" dirty="0" smtClean="0">
                <a:solidFill>
                  <a:schemeClr val="tx1"/>
                </a:solidFill>
                <a:latin typeface="+mn-lt"/>
                <a:ea typeface="+mn-ea"/>
                <a:cs typeface="+mn-cs"/>
              </a:rPr>
              <a:t>8 000 €</a:t>
            </a:r>
            <a:r>
              <a:rPr lang="fr-FR" sz="3200" dirty="0" smtClean="0">
                <a:solidFill>
                  <a:srgbClr val="000000"/>
                </a:solidFill>
                <a:latin typeface="NewCenturySchlbk-Roman"/>
                <a:ea typeface="Microsoft YaHei"/>
              </a:rPr>
              <a:t>.</a:t>
            </a:r>
            <a:endParaRPr lang="fr-FR" sz="3200" dirty="0"/>
          </a:p>
        </p:txBody>
      </p:sp>
      <p:sp>
        <p:nvSpPr>
          <p:cNvPr id="3" name="Espace réservé du contenu 2"/>
          <p:cNvSpPr>
            <a:spLocks noGrp="1"/>
          </p:cNvSpPr>
          <p:nvPr>
            <p:ph idx="1"/>
          </p:nvPr>
        </p:nvSpPr>
        <p:spPr>
          <a:xfrm>
            <a:off x="1435608" y="2720071"/>
            <a:ext cx="7498080" cy="3539480"/>
          </a:xfrm>
        </p:spPr>
        <p:txBody>
          <a:bodyPr/>
          <a:lstStyle/>
          <a:p>
            <a:pPr>
              <a:lnSpc>
                <a:spcPct val="150000"/>
              </a:lnSpc>
            </a:pPr>
            <a:r>
              <a:rPr lang="fr-FR" dirty="0" smtClean="0"/>
              <a:t>Il a </a:t>
            </a:r>
            <a:r>
              <a:rPr lang="fr-FR" dirty="0"/>
              <a:t>gagné de </a:t>
            </a:r>
            <a:r>
              <a:rPr lang="fr-FR" dirty="0" smtClean="0"/>
              <a:t>l’argent</a:t>
            </a:r>
            <a:r>
              <a:rPr lang="fr-FR" dirty="0"/>
              <a:t>.</a:t>
            </a:r>
            <a:endParaRPr lang="fr-FR" dirty="0" smtClean="0"/>
          </a:p>
          <a:p>
            <a:pPr>
              <a:lnSpc>
                <a:spcPct val="150000"/>
              </a:lnSpc>
            </a:pPr>
            <a:r>
              <a:rPr lang="fr-FR" dirty="0" smtClean="0"/>
              <a:t>Il a perdu de l’argent</a:t>
            </a:r>
            <a:r>
              <a:rPr lang="fr-FR" dirty="0"/>
              <a:t>.</a:t>
            </a:r>
            <a:endParaRPr lang="fr-FR" dirty="0" smtClean="0"/>
          </a:p>
          <a:p>
            <a:pPr>
              <a:lnSpc>
                <a:spcPct val="150000"/>
              </a:lnSpc>
            </a:pPr>
            <a:r>
              <a:rPr lang="fr-FR" dirty="0" smtClean="0"/>
              <a:t>Il n’a ni gagné, </a:t>
            </a:r>
            <a:r>
              <a:rPr lang="fr-FR" dirty="0"/>
              <a:t>ni perdu </a:t>
            </a:r>
            <a:r>
              <a:rPr lang="fr-FR" dirty="0" smtClean="0"/>
              <a:t>d’argent.</a:t>
            </a:r>
            <a:endParaRPr lang="fr-FR" dirty="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9972600" y="4077072"/>
            <a:ext cx="1080120" cy="2304256"/>
          </a:xfrm>
        </p:spPr>
        <p:txBody>
          <a:bodyPr>
            <a:normAutofit/>
          </a:bodyPr>
          <a:lstStyle/>
          <a:p>
            <a:r>
              <a:rPr lang="fr-FR" sz="2400" dirty="0" smtClean="0"/>
              <a:t>0</a:t>
            </a:r>
          </a:p>
          <a:p>
            <a:r>
              <a:rPr lang="fr-FR" sz="2400" dirty="0" smtClean="0"/>
              <a:t>1</a:t>
            </a:r>
          </a:p>
          <a:p>
            <a:r>
              <a:rPr lang="fr-FR" sz="2400" dirty="0" smtClean="0"/>
              <a:t>2</a:t>
            </a:r>
          </a:p>
          <a:p>
            <a:r>
              <a:rPr lang="fr-FR" sz="2400" dirty="0" smtClean="0"/>
              <a:t>3</a:t>
            </a:r>
          </a:p>
          <a:p>
            <a:r>
              <a:rPr lang="fr-FR" sz="2400" dirty="0" smtClean="0"/>
              <a:t>4</a:t>
            </a:r>
            <a:endParaRPr lang="fr-FR" sz="2400" dirty="0"/>
          </a:p>
        </p:txBody>
      </p:sp>
      <p:sp>
        <p:nvSpPr>
          <p:cNvPr id="6" name="Rectangle à coins arrondis 5"/>
          <p:cNvSpPr/>
          <p:nvPr/>
        </p:nvSpPr>
        <p:spPr>
          <a:xfrm>
            <a:off x="2267744" y="1793975"/>
            <a:ext cx="914400" cy="1274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E</a:t>
            </a:r>
            <a:endParaRPr lang="fr-FR" sz="5400" dirty="0"/>
          </a:p>
        </p:txBody>
      </p:sp>
      <p:sp>
        <p:nvSpPr>
          <p:cNvPr id="7" name="Rectangle à coins arrondis 6"/>
          <p:cNvSpPr/>
          <p:nvPr/>
        </p:nvSpPr>
        <p:spPr>
          <a:xfrm>
            <a:off x="3635896" y="1772816"/>
            <a:ext cx="914400" cy="1274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G</a:t>
            </a:r>
            <a:endParaRPr lang="fr-FR" sz="5400" dirty="0"/>
          </a:p>
        </p:txBody>
      </p:sp>
      <p:sp>
        <p:nvSpPr>
          <p:cNvPr id="8" name="Rectangle à coins arrondis 7"/>
          <p:cNvSpPr/>
          <p:nvPr/>
        </p:nvSpPr>
        <p:spPr>
          <a:xfrm>
            <a:off x="5076056" y="1772816"/>
            <a:ext cx="914400" cy="1274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6</a:t>
            </a:r>
            <a:endParaRPr lang="fr-FR" sz="5400" dirty="0"/>
          </a:p>
        </p:txBody>
      </p:sp>
      <p:sp>
        <p:nvSpPr>
          <p:cNvPr id="9" name="Rectangle à coins arrondis 8"/>
          <p:cNvSpPr/>
          <p:nvPr/>
        </p:nvSpPr>
        <p:spPr>
          <a:xfrm>
            <a:off x="6444208" y="1772816"/>
            <a:ext cx="914400" cy="1274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9</a:t>
            </a:r>
            <a:endParaRPr lang="fr-FR" sz="5400" dirty="0"/>
          </a:p>
        </p:txBody>
      </p:sp>
      <p:sp>
        <p:nvSpPr>
          <p:cNvPr id="10" name="Titre 1"/>
          <p:cNvSpPr txBox="1">
            <a:spLocks/>
          </p:cNvSpPr>
          <p:nvPr/>
        </p:nvSpPr>
        <p:spPr>
          <a:xfrm>
            <a:off x="1475656" y="4221088"/>
            <a:ext cx="5616624" cy="121014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3200" dirty="0">
                <a:effectLst>
                  <a:outerShdw blurRad="50000" dist="30000" dir="5400000" algn="tl" rotWithShape="0">
                    <a:srgbClr val="000000">
                      <a:alpha val="30000"/>
                    </a:srgbClr>
                  </a:outerShdw>
                </a:effectLst>
              </a:rPr>
              <a:t>Pour contrôler si cette phrase est vraie, le nombre minimum de cartes à retourner est :</a:t>
            </a:r>
          </a:p>
        </p:txBody>
      </p:sp>
      <p:sp>
        <p:nvSpPr>
          <p:cNvPr id="11" name="Rectangle 10"/>
          <p:cNvSpPr/>
          <p:nvPr/>
        </p:nvSpPr>
        <p:spPr>
          <a:xfrm>
            <a:off x="1475656" y="116632"/>
            <a:ext cx="7416824" cy="1569660"/>
          </a:xfrm>
          <a:prstGeom prst="rect">
            <a:avLst/>
          </a:prstGeom>
        </p:spPr>
        <p:txBody>
          <a:bodyPr wrap="square">
            <a:spAutoFit/>
          </a:bodyPr>
          <a:lstStyle/>
          <a:p>
            <a:pPr>
              <a:defRPr/>
            </a:pPr>
            <a:r>
              <a:rPr lang="fr-FR" sz="3200" dirty="0">
                <a:effectLst>
                  <a:outerShdw blurRad="50000" dist="30000" dir="5400000" algn="tl" rotWithShape="0">
                    <a:srgbClr val="000000">
                      <a:alpha val="30000"/>
                    </a:srgbClr>
                  </a:outerShdw>
                </a:effectLst>
              </a:rPr>
              <a:t>Les quatre cartes ci-dessous contiennent une lettre sur une face et un nombre sur l’autre. </a:t>
            </a:r>
          </a:p>
        </p:txBody>
      </p:sp>
      <p:sp>
        <p:nvSpPr>
          <p:cNvPr id="12" name="Rectangle 11"/>
          <p:cNvSpPr/>
          <p:nvPr/>
        </p:nvSpPr>
        <p:spPr>
          <a:xfrm>
            <a:off x="1475656" y="3255838"/>
            <a:ext cx="7344816" cy="707886"/>
          </a:xfrm>
          <a:prstGeom prst="rect">
            <a:avLst/>
          </a:prstGeom>
        </p:spPr>
        <p:txBody>
          <a:bodyPr wrap="square">
            <a:spAutoFit/>
          </a:bodyPr>
          <a:lstStyle/>
          <a:p>
            <a:r>
              <a:rPr lang="fr-FR" sz="2000" i="1" dirty="0"/>
              <a:t>« Chaque carte ayant une voyelle sur une face porte un nombre pair sur l'autre face. »</a:t>
            </a:r>
          </a:p>
        </p:txBody>
      </p:sp>
    </p:spTree>
    <p:extLst>
      <p:ext uri="{BB962C8B-B14F-4D97-AF65-F5344CB8AC3E}">
        <p14:creationId xmlns:p14="http://schemas.microsoft.com/office/powerpoint/2010/main" val="3868292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 name="Image 164"/>
          <p:cNvPicPr/>
          <p:nvPr/>
        </p:nvPicPr>
        <p:blipFill>
          <a:blip r:embed="rId3" cstate="print"/>
          <a:stretch>
            <a:fillRect/>
          </a:stretch>
        </p:blipFill>
        <p:spPr>
          <a:xfrm>
            <a:off x="5936567" y="476672"/>
            <a:ext cx="3189240" cy="3237480"/>
          </a:xfrm>
          <a:prstGeom prst="rect">
            <a:avLst/>
          </a:prstGeom>
          <a:ln>
            <a:noFill/>
          </a:ln>
        </p:spPr>
      </p:pic>
      <p:sp>
        <p:nvSpPr>
          <p:cNvPr id="4" name="Titre 3"/>
          <p:cNvSpPr>
            <a:spLocks noGrp="1"/>
          </p:cNvSpPr>
          <p:nvPr>
            <p:ph type="title"/>
          </p:nvPr>
        </p:nvSpPr>
        <p:spPr/>
        <p:txBody>
          <a:bodyPr>
            <a:normAutofit/>
          </a:bodyPr>
          <a:lstStyle/>
          <a:p>
            <a:r>
              <a:rPr lang="fr-FR" sz="3200" dirty="0">
                <a:solidFill>
                  <a:schemeClr val="tx1"/>
                </a:solidFill>
                <a:latin typeface="+mn-lt"/>
                <a:ea typeface="+mn-ea"/>
                <a:cs typeface="+mn-cs"/>
              </a:rPr>
              <a:t>Sur cette figure :</a:t>
            </a:r>
          </a:p>
        </p:txBody>
      </p:sp>
      <p:sp>
        <p:nvSpPr>
          <p:cNvPr id="6" name="Espace réservé du contenu 5"/>
          <p:cNvSpPr>
            <a:spLocks noGrp="1"/>
          </p:cNvSpPr>
          <p:nvPr>
            <p:ph idx="1"/>
          </p:nvPr>
        </p:nvSpPr>
        <p:spPr/>
        <p:txBody>
          <a:bodyPr/>
          <a:lstStyle/>
          <a:p>
            <a:endParaRPr lang="fr-FR" dirty="0"/>
          </a:p>
          <a:p>
            <a:r>
              <a:rPr lang="fr-FR" dirty="0" smtClean="0"/>
              <a:t>AC </a:t>
            </a:r>
            <a:r>
              <a:rPr lang="fr-FR" dirty="0"/>
              <a:t>= EG</a:t>
            </a:r>
          </a:p>
          <a:p>
            <a:r>
              <a:rPr lang="fr-FR" dirty="0" smtClean="0"/>
              <a:t>AC </a:t>
            </a:r>
            <a:r>
              <a:rPr lang="fr-FR" dirty="0"/>
              <a:t>&gt; EG</a:t>
            </a:r>
          </a:p>
          <a:p>
            <a:r>
              <a:rPr lang="fr-FR" dirty="0" smtClean="0"/>
              <a:t>AC </a:t>
            </a:r>
            <a:r>
              <a:rPr lang="fr-FR" dirty="0"/>
              <a:t>&lt; EG</a:t>
            </a:r>
          </a:p>
          <a:p>
            <a:r>
              <a:rPr lang="fr-FR" dirty="0" smtClean="0"/>
              <a:t>Cela </a:t>
            </a:r>
            <a:r>
              <a:rPr lang="fr-FR" dirty="0"/>
              <a:t>dépend de la position des points F et </a:t>
            </a:r>
            <a:r>
              <a:rPr lang="fr-FR" dirty="0" smtClean="0"/>
              <a:t>B.</a:t>
            </a:r>
            <a:endParaRPr lang="fr-FR" dirty="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1000</TotalTime>
  <Words>1724</Words>
  <Application>Microsoft Office PowerPoint</Application>
  <PresentationFormat>Affichage à l'écran (4:3)</PresentationFormat>
  <Paragraphs>185</Paragraphs>
  <Slides>29</Slides>
  <Notes>25</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29</vt:i4>
      </vt:variant>
    </vt:vector>
  </HeadingPairs>
  <TitlesOfParts>
    <vt:vector size="38" baseType="lpstr">
      <vt:lpstr>Microsoft YaHei</vt:lpstr>
      <vt:lpstr>Arial</vt:lpstr>
      <vt:lpstr>Calibri</vt:lpstr>
      <vt:lpstr>Gill Sans MT</vt:lpstr>
      <vt:lpstr>NewCenturySchlbk-Roman</vt:lpstr>
      <vt:lpstr>Verdana</vt:lpstr>
      <vt:lpstr>Wingdings</vt:lpstr>
      <vt:lpstr>Wingdings 2</vt:lpstr>
      <vt:lpstr>Solstice</vt:lpstr>
      <vt:lpstr>Explore-camp</vt:lpstr>
      <vt:lpstr>Des questions…</vt:lpstr>
      <vt:lpstr>Une amie vous annonce qu’elle est enceinte de faux jumeaux.  Après la naissance, le plus probable est qu’elle ait :</vt:lpstr>
      <vt:lpstr>La lave qui sort d'un volcan au moment d'une éruption volcanique s'est formée :</vt:lpstr>
      <vt:lpstr>Le principe de laïcité implique au niveau de l'École : </vt:lpstr>
      <vt:lpstr> La réforme Haby de 1975 instaure : </vt:lpstr>
      <vt:lpstr>Un paysan se rend au marché. Il achète une vache 5 000 €. Il la revend 6 000 €. Se ravisant, il la rachète 7 000 € puis finalement la revend 8 000 €.</vt:lpstr>
      <vt:lpstr>Présentation PowerPoint</vt:lpstr>
      <vt:lpstr>Sur cette figure :</vt:lpstr>
      <vt:lpstr>Le dispositif</vt:lpstr>
      <vt:lpstr>Étape 1 :</vt:lpstr>
      <vt:lpstr>Étape 2 :</vt:lpstr>
      <vt:lpstr>Étape 3 :</vt:lpstr>
      <vt:lpstr>Étape 4 :</vt:lpstr>
      <vt:lpstr>Étape 5 :</vt:lpstr>
      <vt:lpstr>Les bénéfices</vt:lpstr>
      <vt:lpstr>D’autres dispositifs / matériels</vt:lpstr>
      <vt:lpstr>Quelles questions ?</vt:lpstr>
      <vt:lpstr>« Chaque carte ayant une voyelle sur une face porte un nombre pair sur l'autre face. »  </vt:lpstr>
      <vt:lpstr>Un processus circulaire</vt:lpstr>
      <vt:lpstr>Écriture d’une question :  3 points essentiels</vt:lpstr>
      <vt:lpstr>Se mettre à la place des élèves :</vt:lpstr>
      <vt:lpstr>Interroger sur des niveaux cognitifs variés :</vt:lpstr>
      <vt:lpstr>Interroger sur des niveaux cognitifs variés :</vt:lpstr>
      <vt:lpstr>Une amie vous annonce qu’elle est enceinte de faux jumeaux.  « Après la naissance, le plus probable est qu’elle ait un garçon, une fille. » Quelle est la meilleure stratégie pour  démontrer cette affirmation ?</vt:lpstr>
      <vt:lpstr>Inclure du métacognitif :</vt:lpstr>
      <vt:lpstr>Un paysan se rend au marché. Il achète une vache 5 000 €. Il la revend 6 000 €. Se ravisant, il la rachète 7 000 € puis finalement la revend 8 000 €.  L’affirmation « Le paysan a donc gagné 1 000 €. » est-elle vraie ou fausse ?</vt:lpstr>
      <vt:lpstr>Sur cette figure :</vt:lpstr>
      <vt:lpstr>6 conseils pour écrire de bonnes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BILLY</dc:creator>
  <cp:lastModifiedBy>Cedric FRUCHON</cp:lastModifiedBy>
  <cp:revision>52</cp:revision>
  <dcterms:modified xsi:type="dcterms:W3CDTF">2024-02-01T01:48:50Z</dcterms:modified>
</cp:coreProperties>
</file>